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2" r:id="rId6"/>
    <p:sldId id="277" r:id="rId7"/>
    <p:sldId id="270" r:id="rId8"/>
    <p:sldId id="275" r:id="rId9"/>
    <p:sldId id="263" r:id="rId10"/>
    <p:sldId id="264" r:id="rId11"/>
    <p:sldId id="265" r:id="rId12"/>
    <p:sldId id="266" r:id="rId13"/>
    <p:sldId id="267" r:id="rId14"/>
    <p:sldId id="268" r:id="rId15"/>
    <p:sldId id="276" r:id="rId16"/>
    <p:sldId id="274" r:id="rId17"/>
    <p:sldId id="279" r:id="rId18"/>
    <p:sldId id="278"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204697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113168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773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054893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086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21156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1423249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30387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229915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EA560-CF45-4DB4-AE44-BA32D6A45F1C}"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51424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EA560-CF45-4DB4-AE44-BA32D6A45F1C}"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49650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EA560-CF45-4DB4-AE44-BA32D6A45F1C}"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113818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EA560-CF45-4DB4-AE44-BA32D6A45F1C}"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106097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EA560-CF45-4DB4-AE44-BA32D6A45F1C}"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8117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EA560-CF45-4DB4-AE44-BA32D6A45F1C}"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399119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6EA560-CF45-4DB4-AE44-BA32D6A45F1C}"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2133-F9A0-4B98-926A-4BDA6C948CE4}" type="slidenum">
              <a:rPr lang="en-US" smtClean="0"/>
              <a:t>‹#›</a:t>
            </a:fld>
            <a:endParaRPr lang="en-US"/>
          </a:p>
        </p:txBody>
      </p:sp>
    </p:spTree>
    <p:extLst>
      <p:ext uri="{BB962C8B-B14F-4D97-AF65-F5344CB8AC3E}">
        <p14:creationId xmlns:p14="http://schemas.microsoft.com/office/powerpoint/2010/main" val="21063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6EA560-CF45-4DB4-AE44-BA32D6A45F1C}" type="datetimeFigureOut">
              <a:rPr lang="en-US" smtClean="0"/>
              <a:t>9/26/2025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A112133-F9A0-4B98-926A-4BDA6C948CE4}" type="slidenum">
              <a:rPr lang="en-US" smtClean="0"/>
              <a:t>‹#›</a:t>
            </a:fld>
            <a:endParaRPr lang="en-US"/>
          </a:p>
        </p:txBody>
      </p:sp>
    </p:spTree>
    <p:extLst>
      <p:ext uri="{BB962C8B-B14F-4D97-AF65-F5344CB8AC3E}">
        <p14:creationId xmlns:p14="http://schemas.microsoft.com/office/powerpoint/2010/main" val="11996345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usinspectiongroup.com/nspire-in-2/"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view-image.php?image=380701&amp;picture=any-questions" TargetMode="External"/><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Wyomin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jparsons@cheyennehousing.org" TargetMode="External"/><Relationship Id="rId7" Type="http://schemas.openxmlformats.org/officeDocument/2006/relationships/hyperlink" Target="mailto:adubois@cheyennehousing.org" TargetMode="External"/><Relationship Id="rId2" Type="http://schemas.openxmlformats.org/officeDocument/2006/relationships/hyperlink" Target="mailto:jhernandez@cheyennehousing.org" TargetMode="External"/><Relationship Id="rId1" Type="http://schemas.openxmlformats.org/officeDocument/2006/relationships/slideLayout" Target="../slideLayouts/slideLayout2.xml"/><Relationship Id="rId6" Type="http://schemas.openxmlformats.org/officeDocument/2006/relationships/hyperlink" Target="mailto:aallard@cheyennehousing.org" TargetMode="External"/><Relationship Id="rId5" Type="http://schemas.openxmlformats.org/officeDocument/2006/relationships/hyperlink" Target="mailto:Rlynn@cheyennehousing.org" TargetMode="External"/><Relationship Id="rId4" Type="http://schemas.openxmlformats.org/officeDocument/2006/relationships/hyperlink" Target="mailto:nstock@cheyennehousing.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8940-979D-426A-AFB3-1D6850685967}"/>
              </a:ext>
            </a:extLst>
          </p:cNvPr>
          <p:cNvSpPr>
            <a:spLocks noGrp="1"/>
          </p:cNvSpPr>
          <p:nvPr>
            <p:ph type="ctrTitle"/>
          </p:nvPr>
        </p:nvSpPr>
        <p:spPr>
          <a:xfrm>
            <a:off x="1132514" y="2404534"/>
            <a:ext cx="8141489" cy="1646302"/>
          </a:xfrm>
        </p:spPr>
        <p:txBody>
          <a:bodyPr/>
          <a:lstStyle/>
          <a:p>
            <a:r>
              <a:rPr lang="en-US" dirty="0"/>
              <a:t>CHA Intake Agent Meeting &amp; NSPIRE Update</a:t>
            </a:r>
          </a:p>
        </p:txBody>
      </p:sp>
      <p:sp>
        <p:nvSpPr>
          <p:cNvPr id="3" name="Subtitle 2">
            <a:extLst>
              <a:ext uri="{FF2B5EF4-FFF2-40B4-BE49-F238E27FC236}">
                <a16:creationId xmlns:a16="http://schemas.microsoft.com/office/drawing/2014/main" id="{629BF898-FAF5-49DD-9FED-00DC2D5B143A}"/>
              </a:ext>
            </a:extLst>
          </p:cNvPr>
          <p:cNvSpPr>
            <a:spLocks noGrp="1"/>
          </p:cNvSpPr>
          <p:nvPr>
            <p:ph type="subTitle" idx="1"/>
          </p:nvPr>
        </p:nvSpPr>
        <p:spPr>
          <a:xfrm>
            <a:off x="7379516" y="4147322"/>
            <a:ext cx="1319868" cy="550512"/>
          </a:xfrm>
        </p:spPr>
        <p:txBody>
          <a:bodyPr>
            <a:normAutofit fontScale="70000" lnSpcReduction="20000"/>
          </a:bodyPr>
          <a:lstStyle/>
          <a:p>
            <a:r>
              <a:rPr lang="en-US" sz="2400" dirty="0"/>
              <a:t>09/26/2025 </a:t>
            </a:r>
          </a:p>
        </p:txBody>
      </p:sp>
    </p:spTree>
    <p:extLst>
      <p:ext uri="{BB962C8B-B14F-4D97-AF65-F5344CB8AC3E}">
        <p14:creationId xmlns:p14="http://schemas.microsoft.com/office/powerpoint/2010/main" val="247625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CCB4-4688-4689-9CB6-ECC2DA48A806}"/>
              </a:ext>
            </a:extLst>
          </p:cNvPr>
          <p:cNvSpPr>
            <a:spLocks noGrp="1"/>
          </p:cNvSpPr>
          <p:nvPr>
            <p:ph type="title"/>
          </p:nvPr>
        </p:nvSpPr>
        <p:spPr>
          <a:xfrm>
            <a:off x="517943" y="534099"/>
            <a:ext cx="8596668" cy="762422"/>
          </a:xfrm>
        </p:spPr>
        <p:txBody>
          <a:bodyPr/>
          <a:lstStyle/>
          <a:p>
            <a:r>
              <a:rPr lang="en-US" dirty="0"/>
              <a:t>Kitchen– Additions: </a:t>
            </a:r>
          </a:p>
        </p:txBody>
      </p:sp>
      <p:pic>
        <p:nvPicPr>
          <p:cNvPr id="4" name="Content Placeholder 3">
            <a:extLst>
              <a:ext uri="{FF2B5EF4-FFF2-40B4-BE49-F238E27FC236}">
                <a16:creationId xmlns:a16="http://schemas.microsoft.com/office/drawing/2014/main" id="{08D3B12E-1323-463E-9788-49AAD4F4C9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177" y="1421028"/>
            <a:ext cx="3747393" cy="3783425"/>
          </a:xfrm>
          <a:prstGeom prst="rect">
            <a:avLst/>
          </a:prstGeom>
        </p:spPr>
      </p:pic>
      <p:sp>
        <p:nvSpPr>
          <p:cNvPr id="6" name="TextBox 5">
            <a:extLst>
              <a:ext uri="{FF2B5EF4-FFF2-40B4-BE49-F238E27FC236}">
                <a16:creationId xmlns:a16="http://schemas.microsoft.com/office/drawing/2014/main" id="{A473E620-ED7E-4A80-89A2-885381DE1DEF}"/>
              </a:ext>
            </a:extLst>
          </p:cNvPr>
          <p:cNvSpPr txBox="1"/>
          <p:nvPr/>
        </p:nvSpPr>
        <p:spPr>
          <a:xfrm>
            <a:off x="4028218" y="1604580"/>
            <a:ext cx="5675047"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accent1">
                    <a:lumMod val="75000"/>
                  </a:schemeClr>
                </a:solidFill>
              </a:rPr>
              <a:t>Electrical – outlets that are within 6’ of a water source </a:t>
            </a:r>
            <a:r>
              <a:rPr lang="en-US" u="sng" dirty="0">
                <a:solidFill>
                  <a:schemeClr val="accent1">
                    <a:lumMod val="75000"/>
                  </a:schemeClr>
                </a:solidFill>
              </a:rPr>
              <a:t>must</a:t>
            </a:r>
            <a:r>
              <a:rPr lang="en-US" dirty="0">
                <a:solidFill>
                  <a:schemeClr val="accent1">
                    <a:lumMod val="75000"/>
                  </a:schemeClr>
                </a:solidFill>
              </a:rPr>
              <a:t> be GFI or on a GFI circuit - NSPIRE</a:t>
            </a:r>
            <a:endParaRPr lang="en-US" u="sng" dirty="0">
              <a:solidFill>
                <a:schemeClr val="accent1">
                  <a:lumMod val="75000"/>
                </a:schemeClr>
              </a:solidFill>
            </a:endParaRP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Cooking Appliance – A microwave oven can be used for cooking </a:t>
            </a:r>
            <a:r>
              <a:rPr lang="en-US" u="sng" dirty="0"/>
              <a:t>IF </a:t>
            </a:r>
            <a:r>
              <a:rPr lang="en-US" dirty="0"/>
              <a:t> agreed upon in writing by the tenant and landlord.  </a:t>
            </a:r>
          </a:p>
          <a:p>
            <a:pPr marL="285750" indent="-285750">
              <a:buFont typeface="Wingdings" panose="05000000000000000000" pitchFamily="2" charset="2"/>
              <a:buChar char="Ø"/>
            </a:pPr>
            <a:endParaRPr lang="en-US" u="sng" dirty="0"/>
          </a:p>
          <a:p>
            <a:pPr marL="285750" indent="-285750">
              <a:buFont typeface="Wingdings" panose="05000000000000000000" pitchFamily="2" charset="2"/>
              <a:buChar char="Ø"/>
            </a:pPr>
            <a:r>
              <a:rPr lang="en-US" dirty="0">
                <a:solidFill>
                  <a:schemeClr val="accent1">
                    <a:lumMod val="75000"/>
                  </a:schemeClr>
                </a:solidFill>
              </a:rPr>
              <a:t>Dishwasher – </a:t>
            </a:r>
            <a:r>
              <a:rPr lang="en-US" u="sng" dirty="0">
                <a:solidFill>
                  <a:schemeClr val="accent1">
                    <a:lumMod val="75000"/>
                  </a:schemeClr>
                </a:solidFill>
              </a:rPr>
              <a:t>NOT</a:t>
            </a:r>
            <a:r>
              <a:rPr lang="en-US" dirty="0">
                <a:solidFill>
                  <a:schemeClr val="accent1">
                    <a:lumMod val="75000"/>
                  </a:schemeClr>
                </a:solidFill>
              </a:rPr>
              <a:t> required, but if are installed must work – NSPIRE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Kitchen sink cannot be the same as the bathroom sink.</a:t>
            </a:r>
          </a:p>
        </p:txBody>
      </p:sp>
    </p:spTree>
    <p:extLst>
      <p:ext uri="{BB962C8B-B14F-4D97-AF65-F5344CB8AC3E}">
        <p14:creationId xmlns:p14="http://schemas.microsoft.com/office/powerpoint/2010/main" val="1319564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CCB4-4688-4689-9CB6-ECC2DA48A806}"/>
              </a:ext>
            </a:extLst>
          </p:cNvPr>
          <p:cNvSpPr>
            <a:spLocks noGrp="1"/>
          </p:cNvSpPr>
          <p:nvPr>
            <p:ph type="title"/>
          </p:nvPr>
        </p:nvSpPr>
        <p:spPr>
          <a:xfrm>
            <a:off x="677334" y="609600"/>
            <a:ext cx="8596668" cy="762422"/>
          </a:xfrm>
        </p:spPr>
        <p:txBody>
          <a:bodyPr/>
          <a:lstStyle/>
          <a:p>
            <a:r>
              <a:rPr lang="en-US" dirty="0"/>
              <a:t>Bathroom– Additions: </a:t>
            </a:r>
          </a:p>
        </p:txBody>
      </p:sp>
      <p:pic>
        <p:nvPicPr>
          <p:cNvPr id="4" name="Content Placeholder 3">
            <a:extLst>
              <a:ext uri="{FF2B5EF4-FFF2-40B4-BE49-F238E27FC236}">
                <a16:creationId xmlns:a16="http://schemas.microsoft.com/office/drawing/2014/main" id="{08D3B12E-1323-463E-9788-49AAD4F4C9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444" y="1421028"/>
            <a:ext cx="3724858" cy="3783425"/>
          </a:xfrm>
          <a:prstGeom prst="rect">
            <a:avLst/>
          </a:prstGeom>
        </p:spPr>
      </p:pic>
      <p:sp>
        <p:nvSpPr>
          <p:cNvPr id="6" name="TextBox 5">
            <a:extLst>
              <a:ext uri="{FF2B5EF4-FFF2-40B4-BE49-F238E27FC236}">
                <a16:creationId xmlns:a16="http://schemas.microsoft.com/office/drawing/2014/main" id="{A473E620-ED7E-4A80-89A2-885381DE1DEF}"/>
              </a:ext>
            </a:extLst>
          </p:cNvPr>
          <p:cNvSpPr txBox="1"/>
          <p:nvPr/>
        </p:nvSpPr>
        <p:spPr>
          <a:xfrm>
            <a:off x="4053302" y="2020078"/>
            <a:ext cx="557437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Must have either a vent or an openable window.  Vents do not require a fan, but if an electric fan is installed it must work.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there are multiple bathrooms present, then severe defects change to moderate.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Bathroom sink cannot be the same as the kitchen sink.</a:t>
            </a:r>
          </a:p>
        </p:txBody>
      </p:sp>
    </p:spTree>
    <p:extLst>
      <p:ext uri="{BB962C8B-B14F-4D97-AF65-F5344CB8AC3E}">
        <p14:creationId xmlns:p14="http://schemas.microsoft.com/office/powerpoint/2010/main" val="187216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CCB4-4688-4689-9CB6-ECC2DA48A806}"/>
              </a:ext>
            </a:extLst>
          </p:cNvPr>
          <p:cNvSpPr>
            <a:spLocks noGrp="1"/>
          </p:cNvSpPr>
          <p:nvPr>
            <p:ph type="title"/>
          </p:nvPr>
        </p:nvSpPr>
        <p:spPr>
          <a:xfrm>
            <a:off x="677334" y="609600"/>
            <a:ext cx="8596668" cy="762422"/>
          </a:xfrm>
        </p:spPr>
        <p:txBody>
          <a:bodyPr/>
          <a:lstStyle/>
          <a:p>
            <a:r>
              <a:rPr lang="en-US" dirty="0"/>
              <a:t>Other Rooms– Additions: </a:t>
            </a:r>
          </a:p>
        </p:txBody>
      </p:sp>
      <p:pic>
        <p:nvPicPr>
          <p:cNvPr id="4" name="Content Placeholder 3">
            <a:extLst>
              <a:ext uri="{FF2B5EF4-FFF2-40B4-BE49-F238E27FC236}">
                <a16:creationId xmlns:a16="http://schemas.microsoft.com/office/drawing/2014/main" id="{08D3B12E-1323-463E-9788-49AAD4F4C9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444" y="1438543"/>
            <a:ext cx="3724858" cy="3748395"/>
          </a:xfrm>
          <a:prstGeom prst="rect">
            <a:avLst/>
          </a:prstGeom>
        </p:spPr>
      </p:pic>
      <p:sp>
        <p:nvSpPr>
          <p:cNvPr id="6" name="TextBox 5">
            <a:extLst>
              <a:ext uri="{FF2B5EF4-FFF2-40B4-BE49-F238E27FC236}">
                <a16:creationId xmlns:a16="http://schemas.microsoft.com/office/drawing/2014/main" id="{A473E620-ED7E-4A80-89A2-885381DE1DEF}"/>
              </a:ext>
            </a:extLst>
          </p:cNvPr>
          <p:cNvSpPr txBox="1"/>
          <p:nvPr/>
        </p:nvSpPr>
        <p:spPr>
          <a:xfrm>
            <a:off x="4053302" y="2228671"/>
            <a:ext cx="5574379"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t>All sleeping rooms must have a smoke detector.</a:t>
            </a:r>
          </a:p>
          <a:p>
            <a:endParaRPr lang="en-US" dirty="0"/>
          </a:p>
          <a:p>
            <a:pPr marL="285750" indent="-285750">
              <a:buFont typeface="Wingdings" panose="05000000000000000000" pitchFamily="2" charset="2"/>
              <a:buChar char="Ø"/>
            </a:pPr>
            <a:r>
              <a:rPr lang="en-US" dirty="0"/>
              <a:t>Smoke detectors must be hardwired or have a ten-year tamper proof battery.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Carbon Monoxide tester must be present if there are any gas appliances.   </a:t>
            </a:r>
          </a:p>
        </p:txBody>
      </p:sp>
    </p:spTree>
    <p:extLst>
      <p:ext uri="{BB962C8B-B14F-4D97-AF65-F5344CB8AC3E}">
        <p14:creationId xmlns:p14="http://schemas.microsoft.com/office/powerpoint/2010/main" val="147493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CCB4-4688-4689-9CB6-ECC2DA48A806}"/>
              </a:ext>
            </a:extLst>
          </p:cNvPr>
          <p:cNvSpPr>
            <a:spLocks noGrp="1"/>
          </p:cNvSpPr>
          <p:nvPr>
            <p:ph type="title"/>
          </p:nvPr>
        </p:nvSpPr>
        <p:spPr>
          <a:xfrm>
            <a:off x="352718" y="601211"/>
            <a:ext cx="8596668" cy="762422"/>
          </a:xfrm>
        </p:spPr>
        <p:txBody>
          <a:bodyPr/>
          <a:lstStyle/>
          <a:p>
            <a:r>
              <a:rPr lang="en-US" dirty="0"/>
              <a:t>Other Rooms– Additions: </a:t>
            </a:r>
          </a:p>
        </p:txBody>
      </p:sp>
      <p:pic>
        <p:nvPicPr>
          <p:cNvPr id="4" name="Content Placeholder 3">
            <a:extLst>
              <a:ext uri="{FF2B5EF4-FFF2-40B4-BE49-F238E27FC236}">
                <a16:creationId xmlns:a16="http://schemas.microsoft.com/office/drawing/2014/main" id="{08D3B12E-1323-463E-9788-49AAD4F4C9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718" y="1438543"/>
            <a:ext cx="3676310" cy="3748395"/>
          </a:xfrm>
          <a:prstGeom prst="rect">
            <a:avLst/>
          </a:prstGeom>
        </p:spPr>
      </p:pic>
      <p:sp>
        <p:nvSpPr>
          <p:cNvPr id="3" name="TextBox 2">
            <a:extLst>
              <a:ext uri="{FF2B5EF4-FFF2-40B4-BE49-F238E27FC236}">
                <a16:creationId xmlns:a16="http://schemas.microsoft.com/office/drawing/2014/main" id="{103D7270-2633-4988-82E2-083B9A36AEEB}"/>
              </a:ext>
            </a:extLst>
          </p:cNvPr>
          <p:cNvSpPr txBox="1"/>
          <p:nvPr/>
        </p:nvSpPr>
        <p:spPr>
          <a:xfrm>
            <a:off x="4488110" y="1837189"/>
            <a:ext cx="5849678" cy="2031325"/>
          </a:xfrm>
          <a:prstGeom prst="rect">
            <a:avLst/>
          </a:prstGeom>
          <a:noFill/>
        </p:spPr>
        <p:txBody>
          <a:bodyPr wrap="none" rtlCol="0">
            <a:spAutoFit/>
          </a:bodyPr>
          <a:lstStyle/>
          <a:p>
            <a:pPr marL="285750" indent="-285750">
              <a:buFont typeface="Wingdings" panose="05000000000000000000" pitchFamily="2" charset="2"/>
              <a:buChar char="Ø"/>
            </a:pPr>
            <a:r>
              <a:rPr lang="en-US" dirty="0"/>
              <a:t>Egress </a:t>
            </a:r>
          </a:p>
          <a:p>
            <a:pPr lvl="1"/>
            <a:endParaRPr lang="en-US" dirty="0"/>
          </a:p>
          <a:p>
            <a:pPr marL="285750" indent="-285750">
              <a:buFont typeface="Wingdings" panose="05000000000000000000" pitchFamily="2" charset="2"/>
              <a:buChar char="Ø"/>
            </a:pPr>
            <a:r>
              <a:rPr lang="en-US" dirty="0"/>
              <a:t>Water Heater TRP value length</a:t>
            </a:r>
          </a:p>
          <a:p>
            <a:pPr marL="742950" lvl="1" indent="-285750">
              <a:buFont typeface="Wingdings" panose="05000000000000000000" pitchFamily="2" charset="2"/>
              <a:buChar char="Ø"/>
            </a:pPr>
            <a:r>
              <a:rPr lang="en-US" dirty="0"/>
              <a:t>No shorter than 4 inches from floor</a:t>
            </a:r>
          </a:p>
          <a:p>
            <a:pPr marL="742950" lvl="1" indent="-285750">
              <a:buFont typeface="Wingdings" panose="05000000000000000000" pitchFamily="2" charset="2"/>
              <a:buChar char="Ø"/>
            </a:pPr>
            <a:r>
              <a:rPr lang="en-US" dirty="0">
                <a:solidFill>
                  <a:schemeClr val="accent1">
                    <a:lumMod val="75000"/>
                  </a:schemeClr>
                </a:solidFill>
              </a:rPr>
              <a:t>2-6 inches from lip of drip pan or floor – NSPIRE</a:t>
            </a:r>
          </a:p>
          <a:p>
            <a:pPr lvl="1"/>
            <a:endParaRPr lang="en-US" dirty="0">
              <a:solidFill>
                <a:schemeClr val="accent1">
                  <a:lumMod val="75000"/>
                </a:schemeClr>
              </a:solidFill>
            </a:endParaRPr>
          </a:p>
          <a:p>
            <a:pPr marL="285750" indent="-285750">
              <a:buFont typeface="Wingdings" panose="05000000000000000000" pitchFamily="2" charset="2"/>
              <a:buChar char="Ø"/>
            </a:pPr>
            <a:r>
              <a:rPr lang="en-US" dirty="0"/>
              <a:t>Mold </a:t>
            </a:r>
          </a:p>
        </p:txBody>
      </p:sp>
    </p:spTree>
    <p:extLst>
      <p:ext uri="{BB962C8B-B14F-4D97-AF65-F5344CB8AC3E}">
        <p14:creationId xmlns:p14="http://schemas.microsoft.com/office/powerpoint/2010/main" val="236265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37AE6-CF31-42E1-8776-DD22450FECE4}"/>
              </a:ext>
            </a:extLst>
          </p:cNvPr>
          <p:cNvSpPr txBox="1"/>
          <p:nvPr/>
        </p:nvSpPr>
        <p:spPr>
          <a:xfrm>
            <a:off x="352338" y="260059"/>
            <a:ext cx="9613783" cy="830997"/>
          </a:xfrm>
          <a:prstGeom prst="rect">
            <a:avLst/>
          </a:prstGeom>
          <a:noFill/>
        </p:spPr>
        <p:txBody>
          <a:bodyPr wrap="square" rtlCol="0">
            <a:spAutoFit/>
          </a:bodyPr>
          <a:lstStyle/>
          <a:p>
            <a:r>
              <a:rPr lang="en-US" sz="4800" dirty="0">
                <a:solidFill>
                  <a:srgbClr val="7030A0"/>
                </a:solidFill>
              </a:rPr>
              <a:t>NSPIRE – V:   Delayed 02/01/2027 </a:t>
            </a:r>
          </a:p>
        </p:txBody>
      </p:sp>
      <p:sp>
        <p:nvSpPr>
          <p:cNvPr id="3" name="TextBox 2">
            <a:extLst>
              <a:ext uri="{FF2B5EF4-FFF2-40B4-BE49-F238E27FC236}">
                <a16:creationId xmlns:a16="http://schemas.microsoft.com/office/drawing/2014/main" id="{BD37B2B4-BB19-46B3-A910-21D16D04030B}"/>
              </a:ext>
            </a:extLst>
          </p:cNvPr>
          <p:cNvSpPr txBox="1"/>
          <p:nvPr/>
        </p:nvSpPr>
        <p:spPr>
          <a:xfrm>
            <a:off x="352338" y="1191237"/>
            <a:ext cx="9227890"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accent1">
                    <a:lumMod val="75000"/>
                  </a:schemeClr>
                </a:solidFill>
              </a:rPr>
              <a:t>HUD is replacing the HQS inspections with the new National Standards for Physical Inspection of Real Estate requirements.</a:t>
            </a:r>
          </a:p>
          <a:p>
            <a:pPr marL="285750" indent="-285750">
              <a:buFont typeface="Wingdings" panose="05000000000000000000" pitchFamily="2" charset="2"/>
              <a:buChar char="Ø"/>
            </a:pPr>
            <a:endParaRPr lang="en-US" dirty="0">
              <a:solidFill>
                <a:schemeClr val="accent1">
                  <a:lumMod val="75000"/>
                </a:schemeClr>
              </a:solidFill>
            </a:endParaRPr>
          </a:p>
          <a:p>
            <a:pPr marL="285750" indent="-285750">
              <a:buFont typeface="Wingdings" panose="05000000000000000000" pitchFamily="2" charset="2"/>
              <a:buChar char="Ø"/>
            </a:pPr>
            <a:r>
              <a:rPr lang="en-US" dirty="0">
                <a:solidFill>
                  <a:schemeClr val="accent1">
                    <a:lumMod val="75000"/>
                  </a:schemeClr>
                </a:solidFill>
              </a:rPr>
              <a:t>These new standards prioritize the health and safety of the residents above all else and are higher expectations than the HCV program has been held to before. </a:t>
            </a:r>
          </a:p>
          <a:p>
            <a:pPr marL="285750" indent="-285750">
              <a:buFont typeface="Wingdings" panose="05000000000000000000" pitchFamily="2" charset="2"/>
              <a:buChar char="Ø"/>
            </a:pPr>
            <a:endParaRPr lang="en-US" dirty="0">
              <a:solidFill>
                <a:schemeClr val="accent1">
                  <a:lumMod val="75000"/>
                </a:schemeClr>
              </a:solidFill>
            </a:endParaRPr>
          </a:p>
          <a:p>
            <a:pPr marL="285750" indent="-285750">
              <a:buFont typeface="Wingdings" panose="05000000000000000000" pitchFamily="2" charset="2"/>
              <a:buChar char="Ø"/>
            </a:pPr>
            <a:r>
              <a:rPr lang="en-US" dirty="0">
                <a:solidFill>
                  <a:schemeClr val="accent1">
                    <a:lumMod val="75000"/>
                  </a:schemeClr>
                </a:solidFill>
              </a:rPr>
              <a:t>Effective 02/01/2027:</a:t>
            </a:r>
          </a:p>
          <a:p>
            <a:pPr marL="742950" lvl="1" indent="-285750">
              <a:buFont typeface="Wingdings" panose="05000000000000000000" pitchFamily="2" charset="2"/>
              <a:buChar char="Ø"/>
            </a:pPr>
            <a:r>
              <a:rPr lang="en-US" dirty="0">
                <a:solidFill>
                  <a:schemeClr val="accent1">
                    <a:lumMod val="75000"/>
                  </a:schemeClr>
                </a:solidFill>
              </a:rPr>
              <a:t>Any initial or special inspections done 02/01/2027 and after</a:t>
            </a:r>
          </a:p>
          <a:p>
            <a:pPr marL="742950" lvl="1" indent="-285750">
              <a:buFont typeface="Wingdings" panose="05000000000000000000" pitchFamily="2" charset="2"/>
              <a:buChar char="Ø"/>
            </a:pPr>
            <a:r>
              <a:rPr lang="en-US" dirty="0">
                <a:solidFill>
                  <a:schemeClr val="accent1">
                    <a:lumMod val="75000"/>
                  </a:schemeClr>
                </a:solidFill>
              </a:rPr>
              <a:t>Annual inspections completed after 02/01/2027 	</a:t>
            </a:r>
          </a:p>
          <a:p>
            <a:pPr marL="742950" lvl="1" indent="-285750">
              <a:buFont typeface="Wingdings" panose="05000000000000000000" pitchFamily="2" charset="2"/>
              <a:buChar char="Ø"/>
            </a:pPr>
            <a:r>
              <a:rPr lang="en-US" dirty="0">
                <a:solidFill>
                  <a:schemeClr val="accent1">
                    <a:lumMod val="75000"/>
                  </a:schemeClr>
                </a:solidFill>
              </a:rPr>
              <a:t>NOTE:  We are not required to do NSPIRE inspections until the   </a:t>
            </a:r>
          </a:p>
          <a:p>
            <a:pPr lvl="1"/>
            <a:r>
              <a:rPr lang="en-US" dirty="0">
                <a:solidFill>
                  <a:schemeClr val="accent1">
                    <a:lumMod val="75000"/>
                  </a:schemeClr>
                </a:solidFill>
              </a:rPr>
              <a:t>                   current tenant’s bi-annual inspection comes due. </a:t>
            </a:r>
          </a:p>
          <a:p>
            <a:pPr lvl="1"/>
            <a:endParaRPr lang="en-US" dirty="0">
              <a:solidFill>
                <a:srgbClr val="7030A0"/>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9134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0ADAD-E4C1-4E65-9085-4CDA29A0091B}"/>
              </a:ext>
            </a:extLst>
          </p:cNvPr>
          <p:cNvPicPr>
            <a:picLocks noChangeAspect="1"/>
          </p:cNvPicPr>
          <p:nvPr/>
        </p:nvPicPr>
        <p:blipFill>
          <a:blip r:embed="rId2"/>
          <a:stretch>
            <a:fillRect/>
          </a:stretch>
        </p:blipFill>
        <p:spPr>
          <a:xfrm>
            <a:off x="581970" y="509675"/>
            <a:ext cx="4887651" cy="5709221"/>
          </a:xfrm>
          <a:prstGeom prst="rect">
            <a:avLst/>
          </a:prstGeom>
        </p:spPr>
      </p:pic>
      <p:sp>
        <p:nvSpPr>
          <p:cNvPr id="6" name="TextBox 5">
            <a:extLst>
              <a:ext uri="{FF2B5EF4-FFF2-40B4-BE49-F238E27FC236}">
                <a16:creationId xmlns:a16="http://schemas.microsoft.com/office/drawing/2014/main" id="{2C3AD942-C51A-4BE5-9882-3780A1F0D65E}"/>
              </a:ext>
            </a:extLst>
          </p:cNvPr>
          <p:cNvSpPr txBox="1"/>
          <p:nvPr/>
        </p:nvSpPr>
        <p:spPr>
          <a:xfrm>
            <a:off x="5746459" y="1098958"/>
            <a:ext cx="3900880" cy="4524315"/>
          </a:xfrm>
          <a:prstGeom prst="rect">
            <a:avLst/>
          </a:prstGeom>
          <a:noFill/>
        </p:spPr>
        <p:txBody>
          <a:bodyPr wrap="square" rtlCol="0">
            <a:spAutoFit/>
          </a:bodyPr>
          <a:lstStyle/>
          <a:p>
            <a:pPr marL="342900" indent="-342900">
              <a:buFont typeface="+mj-lt"/>
              <a:buAutoNum type="arabicPeriod"/>
            </a:pPr>
            <a:r>
              <a:rPr lang="en-US" dirty="0"/>
              <a:t>Page   2 – GFCI testing</a:t>
            </a:r>
          </a:p>
          <a:p>
            <a:pPr marL="342900" indent="-342900">
              <a:buFont typeface="+mj-lt"/>
              <a:buAutoNum type="arabicPeriod"/>
            </a:pPr>
            <a:r>
              <a:rPr lang="en-US" dirty="0"/>
              <a:t>Page 10 – Refrigerator damage</a:t>
            </a:r>
          </a:p>
          <a:p>
            <a:pPr marL="342900" indent="-342900">
              <a:buFont typeface="+mj-lt"/>
              <a:buAutoNum type="arabicPeriod"/>
            </a:pPr>
            <a:r>
              <a:rPr lang="en-US" dirty="0"/>
              <a:t>Page 12 – Fire Door </a:t>
            </a:r>
          </a:p>
          <a:p>
            <a:pPr marL="342900" indent="-342900">
              <a:buFont typeface="+mj-lt"/>
              <a:buAutoNum type="arabicPeriod"/>
            </a:pPr>
            <a:r>
              <a:rPr lang="en-US" dirty="0"/>
              <a:t>Page 14 – Electrical Gaps</a:t>
            </a:r>
          </a:p>
          <a:p>
            <a:r>
              <a:rPr lang="en-US" dirty="0"/>
              <a:t>			Dryer Vent</a:t>
            </a:r>
          </a:p>
          <a:p>
            <a:r>
              <a:rPr lang="en-US" dirty="0"/>
              <a:t>			Auxiliary Lights </a:t>
            </a:r>
          </a:p>
          <a:p>
            <a:pPr marL="342900" indent="-342900">
              <a:buAutoNum type="arabicPeriod" startAt="5"/>
            </a:pPr>
            <a:r>
              <a:rPr lang="en-US" dirty="0"/>
              <a:t>Page 16 – Fire Sprinklers</a:t>
            </a:r>
          </a:p>
          <a:p>
            <a:pPr marL="342900" indent="-342900">
              <a:buAutoNum type="arabicPeriod" startAt="5"/>
            </a:pPr>
            <a:r>
              <a:rPr lang="en-US" dirty="0"/>
              <a:t>Page 20 – Water Heater</a:t>
            </a:r>
          </a:p>
          <a:p>
            <a:pPr marL="342900" indent="-342900">
              <a:buAutoNum type="arabicPeriod" startAt="5"/>
            </a:pPr>
            <a:r>
              <a:rPr lang="en-US" dirty="0"/>
              <a:t>Page 22 – Grab bars </a:t>
            </a:r>
          </a:p>
          <a:p>
            <a:r>
              <a:rPr lang="en-US" dirty="0"/>
              <a:t>			Cooking Range</a:t>
            </a:r>
          </a:p>
          <a:p>
            <a:pPr marL="342900" indent="-342900">
              <a:buAutoNum type="arabicPeriod" startAt="5"/>
            </a:pPr>
            <a:r>
              <a:rPr lang="en-US" dirty="0"/>
              <a:t>Page 26 – Egress</a:t>
            </a:r>
          </a:p>
          <a:p>
            <a:r>
              <a:rPr lang="en-US" dirty="0"/>
              <a:t>			Fire Extinguisher </a:t>
            </a:r>
          </a:p>
          <a:p>
            <a:pPr marL="342900" indent="-342900">
              <a:buAutoNum type="arabicPeriod" startAt="5"/>
            </a:pPr>
            <a:r>
              <a:rPr lang="en-US" dirty="0"/>
              <a:t>Page 28 – Carbon Monoxide &amp; 				Smoke Detectors </a:t>
            </a:r>
          </a:p>
          <a:p>
            <a:pPr marL="342900" indent="-342900">
              <a:buAutoNum type="arabicPeriod" startAt="5"/>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58297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1845-D250-4801-907A-C4AFB2F6205F}"/>
              </a:ext>
            </a:extLst>
          </p:cNvPr>
          <p:cNvSpPr>
            <a:spLocks noGrp="1"/>
          </p:cNvSpPr>
          <p:nvPr>
            <p:ph type="title"/>
          </p:nvPr>
        </p:nvSpPr>
        <p:spPr/>
        <p:txBody>
          <a:bodyPr/>
          <a:lstStyle/>
          <a:p>
            <a:pPr algn="ctr"/>
            <a:r>
              <a:rPr lang="en-US" dirty="0"/>
              <a:t>USIG –NSPIRE in 2 minute Topics </a:t>
            </a:r>
          </a:p>
        </p:txBody>
      </p:sp>
      <p:pic>
        <p:nvPicPr>
          <p:cNvPr id="5" name="Picture Placeholder 4">
            <a:extLst>
              <a:ext uri="{FF2B5EF4-FFF2-40B4-BE49-F238E27FC236}">
                <a16:creationId xmlns:a16="http://schemas.microsoft.com/office/drawing/2014/main" id="{6E9BC27D-0879-4696-A903-979E46AA70A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460231" y="609600"/>
            <a:ext cx="3030874" cy="3845718"/>
          </a:xfrm>
          <a:prstGeom prst="rect">
            <a:avLst/>
          </a:prstGeom>
        </p:spPr>
      </p:pic>
      <p:sp>
        <p:nvSpPr>
          <p:cNvPr id="4" name="Text Placeholder 3">
            <a:extLst>
              <a:ext uri="{FF2B5EF4-FFF2-40B4-BE49-F238E27FC236}">
                <a16:creationId xmlns:a16="http://schemas.microsoft.com/office/drawing/2014/main" id="{4052BA1B-76DE-44A6-9E33-DF400ABDD393}"/>
              </a:ext>
            </a:extLst>
          </p:cNvPr>
          <p:cNvSpPr>
            <a:spLocks noGrp="1"/>
          </p:cNvSpPr>
          <p:nvPr>
            <p:ph type="body" sz="half" idx="2"/>
          </p:nvPr>
        </p:nvSpPr>
        <p:spPr/>
        <p:txBody>
          <a:bodyPr/>
          <a:lstStyle/>
          <a:p>
            <a:pPr algn="ctr"/>
            <a:r>
              <a:rPr lang="en-US" dirty="0">
                <a:hlinkClick r:id="rId3"/>
              </a:rPr>
              <a:t>Growing library of 2 minute videos</a:t>
            </a:r>
            <a:endParaRPr lang="en-US" dirty="0"/>
          </a:p>
        </p:txBody>
      </p:sp>
    </p:spTree>
    <p:extLst>
      <p:ext uri="{BB962C8B-B14F-4D97-AF65-F5344CB8AC3E}">
        <p14:creationId xmlns:p14="http://schemas.microsoft.com/office/powerpoint/2010/main" val="320598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EFB8F9-68AF-42F3-B302-18D56C3B0DA7}"/>
              </a:ext>
            </a:extLst>
          </p:cNvPr>
          <p:cNvSpPr>
            <a:spLocks noGrp="1"/>
          </p:cNvSpPr>
          <p:nvPr>
            <p:ph type="body" sz="half" idx="2"/>
          </p:nvPr>
        </p:nvSpPr>
        <p:spPr>
          <a:xfrm>
            <a:off x="6862196" y="1642145"/>
            <a:ext cx="3020036" cy="3290581"/>
          </a:xfrm>
        </p:spPr>
        <p:txBody>
          <a:bodyPr>
            <a:noAutofit/>
          </a:bodyPr>
          <a:lstStyle/>
          <a:p>
            <a:pPr marL="171450" indent="-171450">
              <a:buFont typeface="Wingdings" panose="05000000000000000000" pitchFamily="2" charset="2"/>
              <a:buChar char="Ø"/>
            </a:pPr>
            <a:r>
              <a:rPr lang="en-US" sz="2400" dirty="0"/>
              <a:t>Effective 11/1/2025</a:t>
            </a:r>
          </a:p>
          <a:p>
            <a:pPr marL="171450" indent="-171450">
              <a:buFont typeface="Wingdings" panose="05000000000000000000" pitchFamily="2" charset="2"/>
              <a:buChar char="Ø"/>
            </a:pPr>
            <a:r>
              <a:rPr lang="en-US" sz="2400" dirty="0"/>
              <a:t>Different for VASH</a:t>
            </a:r>
          </a:p>
          <a:p>
            <a:pPr marL="171450" indent="-171450">
              <a:buFont typeface="Wingdings" panose="05000000000000000000" pitchFamily="2" charset="2"/>
              <a:buChar char="Ø"/>
            </a:pPr>
            <a:r>
              <a:rPr lang="en-US" sz="2400" dirty="0"/>
              <a:t>Utility Allowances went up  slightly as well </a:t>
            </a:r>
          </a:p>
        </p:txBody>
      </p:sp>
      <p:pic>
        <p:nvPicPr>
          <p:cNvPr id="6" name="Picture 5">
            <a:extLst>
              <a:ext uri="{FF2B5EF4-FFF2-40B4-BE49-F238E27FC236}">
                <a16:creationId xmlns:a16="http://schemas.microsoft.com/office/drawing/2014/main" id="{DE791C54-12B1-430C-BA40-6C3194EE51C5}"/>
              </a:ext>
            </a:extLst>
          </p:cNvPr>
          <p:cNvPicPr>
            <a:picLocks noChangeAspect="1"/>
          </p:cNvPicPr>
          <p:nvPr/>
        </p:nvPicPr>
        <p:blipFill>
          <a:blip r:embed="rId2"/>
          <a:stretch>
            <a:fillRect/>
          </a:stretch>
        </p:blipFill>
        <p:spPr>
          <a:xfrm>
            <a:off x="263712" y="350712"/>
            <a:ext cx="6496957" cy="5753903"/>
          </a:xfrm>
          <a:prstGeom prst="rect">
            <a:avLst/>
          </a:prstGeom>
        </p:spPr>
      </p:pic>
    </p:spTree>
    <p:extLst>
      <p:ext uri="{BB962C8B-B14F-4D97-AF65-F5344CB8AC3E}">
        <p14:creationId xmlns:p14="http://schemas.microsoft.com/office/powerpoint/2010/main" val="212348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9BD-62A5-4980-90DE-E41ECAAED513}"/>
              </a:ext>
            </a:extLst>
          </p:cNvPr>
          <p:cNvSpPr>
            <a:spLocks noGrp="1"/>
          </p:cNvSpPr>
          <p:nvPr>
            <p:ph type="title"/>
          </p:nvPr>
        </p:nvSpPr>
        <p:spPr>
          <a:xfrm>
            <a:off x="819032" y="3596321"/>
            <a:ext cx="8596667" cy="2896758"/>
          </a:xfrm>
        </p:spPr>
        <p:txBody>
          <a:bodyPr>
            <a:normAutofit fontScale="90000"/>
          </a:bodyPr>
          <a:lstStyle/>
          <a:p>
            <a:pPr algn="ctr"/>
            <a:r>
              <a:rPr lang="en-US" sz="2800" dirty="0">
                <a:solidFill>
                  <a:schemeClr val="tx1"/>
                </a:solidFill>
              </a:rPr>
              <a:t>Call any time </a:t>
            </a:r>
            <a:br>
              <a:rPr lang="en-US" sz="2800" dirty="0">
                <a:solidFill>
                  <a:schemeClr val="tx1"/>
                </a:solidFill>
              </a:rPr>
            </a:br>
            <a:br>
              <a:rPr lang="en-US" sz="2800" dirty="0">
                <a:solidFill>
                  <a:schemeClr val="tx1"/>
                </a:solidFill>
              </a:rPr>
            </a:br>
            <a:r>
              <a:rPr lang="en-US" sz="2800" dirty="0">
                <a:solidFill>
                  <a:schemeClr val="tx1"/>
                </a:solidFill>
              </a:rPr>
              <a:t>Let me know of any quarterly topic ideas </a:t>
            </a:r>
            <a:br>
              <a:rPr lang="en-US" sz="2800" dirty="0">
                <a:solidFill>
                  <a:schemeClr val="tx1"/>
                </a:solidFill>
              </a:rPr>
            </a:br>
            <a:br>
              <a:rPr lang="en-US" sz="2800" dirty="0">
                <a:solidFill>
                  <a:schemeClr val="tx1"/>
                </a:solidFill>
              </a:rPr>
            </a:br>
            <a:r>
              <a:rPr lang="en-US" sz="2800" dirty="0">
                <a:solidFill>
                  <a:schemeClr val="tx1"/>
                </a:solidFill>
              </a:rPr>
              <a:t>Power Point Slide, Payment Standards, and Utility Allowances will be emailed to you and saved on our website under Intake Agents / Meetings &amp; PPTs</a:t>
            </a:r>
            <a:r>
              <a:rPr lang="en-US" dirty="0"/>
              <a:t>	</a:t>
            </a:r>
            <a:br>
              <a:rPr lang="en-US" dirty="0"/>
            </a:br>
            <a:endParaRPr lang="en-US" dirty="0"/>
          </a:p>
        </p:txBody>
      </p:sp>
      <p:pic>
        <p:nvPicPr>
          <p:cNvPr id="6" name="Picture Placeholder 5">
            <a:extLst>
              <a:ext uri="{FF2B5EF4-FFF2-40B4-BE49-F238E27FC236}">
                <a16:creationId xmlns:a16="http://schemas.microsoft.com/office/drawing/2014/main" id="{44B4DB34-3C33-4F85-A784-9EC048DA9F4B}"/>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30" b="16530"/>
          <a:stretch>
            <a:fillRect/>
          </a:stretch>
        </p:blipFill>
        <p:spPr>
          <a:xfrm>
            <a:off x="2254463" y="700240"/>
            <a:ext cx="5725807" cy="2561439"/>
          </a:xfrm>
        </p:spPr>
      </p:pic>
    </p:spTree>
    <p:extLst>
      <p:ext uri="{BB962C8B-B14F-4D97-AF65-F5344CB8AC3E}">
        <p14:creationId xmlns:p14="http://schemas.microsoft.com/office/powerpoint/2010/main" val="332712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9901-5706-43BA-8F56-747930245E95}"/>
              </a:ext>
            </a:extLst>
          </p:cNvPr>
          <p:cNvSpPr>
            <a:spLocks noGrp="1"/>
          </p:cNvSpPr>
          <p:nvPr>
            <p:ph type="title"/>
          </p:nvPr>
        </p:nvSpPr>
        <p:spPr/>
        <p:txBody>
          <a:bodyPr/>
          <a:lstStyle/>
          <a:p>
            <a:r>
              <a:rPr lang="en-US" dirty="0"/>
              <a:t>Today’s Agenda: </a:t>
            </a:r>
          </a:p>
        </p:txBody>
      </p:sp>
      <p:sp>
        <p:nvSpPr>
          <p:cNvPr id="3" name="Content Placeholder 2">
            <a:extLst>
              <a:ext uri="{FF2B5EF4-FFF2-40B4-BE49-F238E27FC236}">
                <a16:creationId xmlns:a16="http://schemas.microsoft.com/office/drawing/2014/main" id="{D8581827-A028-4940-9736-F37FDAF064F0}"/>
              </a:ext>
            </a:extLst>
          </p:cNvPr>
          <p:cNvSpPr>
            <a:spLocks noGrp="1"/>
          </p:cNvSpPr>
          <p:nvPr>
            <p:ph idx="1"/>
          </p:nvPr>
        </p:nvSpPr>
        <p:spPr>
          <a:xfrm>
            <a:off x="593444" y="1413968"/>
            <a:ext cx="8596668" cy="4953276"/>
          </a:xfrm>
        </p:spPr>
        <p:txBody>
          <a:bodyPr>
            <a:normAutofit/>
          </a:bodyPr>
          <a:lstStyle/>
          <a:p>
            <a:r>
              <a:rPr lang="en-US" dirty="0"/>
              <a:t>Introductions / Roll Call </a:t>
            </a:r>
          </a:p>
          <a:p>
            <a:r>
              <a:rPr lang="en-US" dirty="0"/>
              <a:t>Contact Updates </a:t>
            </a:r>
          </a:p>
          <a:p>
            <a:r>
              <a:rPr lang="en-US" dirty="0"/>
              <a:t>Communications</a:t>
            </a:r>
          </a:p>
          <a:p>
            <a:r>
              <a:rPr lang="en-US" dirty="0"/>
              <a:t>Inspection Types Overview</a:t>
            </a:r>
          </a:p>
          <a:p>
            <a:r>
              <a:rPr lang="en-US" dirty="0"/>
              <a:t>Important Reminders</a:t>
            </a:r>
          </a:p>
          <a:p>
            <a:r>
              <a:rPr lang="en-US" dirty="0"/>
              <a:t>Carbon Monoxide  &amp; Smoke Detectors </a:t>
            </a:r>
          </a:p>
          <a:p>
            <a:r>
              <a:rPr lang="en-US" dirty="0"/>
              <a:t>Common Questions / Additions by Room </a:t>
            </a:r>
          </a:p>
          <a:p>
            <a:r>
              <a:rPr lang="en-US" dirty="0"/>
              <a:t>NSPIRE-V Standards Delayed (again) until February 2027</a:t>
            </a:r>
          </a:p>
          <a:p>
            <a:r>
              <a:rPr lang="en-US" dirty="0"/>
              <a:t>US Inspection Group NSPIRE-V Reference book &amp; 2-minute videos </a:t>
            </a:r>
          </a:p>
          <a:p>
            <a:r>
              <a:rPr lang="en-US" dirty="0"/>
              <a:t>NEW payment standards and utility allowances </a:t>
            </a:r>
          </a:p>
          <a:p>
            <a:r>
              <a:rPr lang="en-US" dirty="0"/>
              <a:t>Other Questions</a:t>
            </a:r>
          </a:p>
          <a:p>
            <a:endParaRPr lang="en-US" dirty="0"/>
          </a:p>
        </p:txBody>
      </p:sp>
    </p:spTree>
    <p:extLst>
      <p:ext uri="{BB962C8B-B14F-4D97-AF65-F5344CB8AC3E}">
        <p14:creationId xmlns:p14="http://schemas.microsoft.com/office/powerpoint/2010/main" val="6212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A6C4BF9-9ADE-4835-AEBD-2B7B15305A3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68471" y="1330550"/>
            <a:ext cx="5847127" cy="3992162"/>
          </a:xfrm>
        </p:spPr>
      </p:pic>
      <p:sp>
        <p:nvSpPr>
          <p:cNvPr id="22" name="TextBox 21">
            <a:extLst>
              <a:ext uri="{FF2B5EF4-FFF2-40B4-BE49-F238E27FC236}">
                <a16:creationId xmlns:a16="http://schemas.microsoft.com/office/drawing/2014/main" id="{F6E924C2-0DBD-45AE-A116-63E6620F34F3}"/>
              </a:ext>
            </a:extLst>
          </p:cNvPr>
          <p:cNvSpPr txBox="1"/>
          <p:nvPr/>
        </p:nvSpPr>
        <p:spPr>
          <a:xfrm>
            <a:off x="788565" y="6429611"/>
            <a:ext cx="7852096" cy="230832"/>
          </a:xfrm>
          <a:prstGeom prst="rect">
            <a:avLst/>
          </a:prstGeom>
          <a:noFill/>
        </p:spPr>
        <p:txBody>
          <a:bodyPr wrap="square" rtlCol="0">
            <a:spAutoFit/>
          </a:bodyPr>
          <a:lstStyle/>
          <a:p>
            <a:r>
              <a:rPr lang="en-US" sz="900">
                <a:hlinkClick r:id="rId3" tooltip="https://en.wikipedia.org/wiki/Wyoming"/>
              </a:rPr>
              <a:t>This Photo</a:t>
            </a:r>
            <a:r>
              <a:rPr lang="en-US" sz="900"/>
              <a:t> by Unknown Author is licensed under </a:t>
            </a:r>
            <a:r>
              <a:rPr lang="en-US" sz="900">
                <a:hlinkClick r:id="rId4" tooltip="https://creativecommons.org/licenses/by-sa/3.0/"/>
              </a:rPr>
              <a:t>CC BY-SA</a:t>
            </a:r>
            <a:endParaRPr lang="en-US" sz="900"/>
          </a:p>
        </p:txBody>
      </p:sp>
      <p:sp>
        <p:nvSpPr>
          <p:cNvPr id="2" name="Title 1">
            <a:extLst>
              <a:ext uri="{FF2B5EF4-FFF2-40B4-BE49-F238E27FC236}">
                <a16:creationId xmlns:a16="http://schemas.microsoft.com/office/drawing/2014/main" id="{CD7CCDAB-9CD5-48C0-903F-6EAF796EA60E}"/>
              </a:ext>
            </a:extLst>
          </p:cNvPr>
          <p:cNvSpPr>
            <a:spLocks noGrp="1"/>
          </p:cNvSpPr>
          <p:nvPr>
            <p:ph type="title"/>
          </p:nvPr>
        </p:nvSpPr>
        <p:spPr>
          <a:xfrm>
            <a:off x="106883" y="114912"/>
            <a:ext cx="8596668" cy="1320800"/>
          </a:xfrm>
        </p:spPr>
        <p:txBody>
          <a:bodyPr/>
          <a:lstStyle/>
          <a:p>
            <a:r>
              <a:rPr lang="en-US" dirty="0"/>
              <a:t>Introductions: </a:t>
            </a:r>
          </a:p>
        </p:txBody>
      </p:sp>
      <p:sp>
        <p:nvSpPr>
          <p:cNvPr id="12" name="TextBox 11">
            <a:extLst>
              <a:ext uri="{FF2B5EF4-FFF2-40B4-BE49-F238E27FC236}">
                <a16:creationId xmlns:a16="http://schemas.microsoft.com/office/drawing/2014/main" id="{8DE8808C-56D2-46AA-9E10-ED460C141262}"/>
              </a:ext>
            </a:extLst>
          </p:cNvPr>
          <p:cNvSpPr txBox="1"/>
          <p:nvPr/>
        </p:nvSpPr>
        <p:spPr>
          <a:xfrm>
            <a:off x="4286774" y="609600"/>
            <a:ext cx="1493757" cy="923330"/>
          </a:xfrm>
          <a:prstGeom prst="rect">
            <a:avLst/>
          </a:prstGeom>
          <a:noFill/>
        </p:spPr>
        <p:txBody>
          <a:bodyPr wrap="square" rtlCol="0">
            <a:spAutoFit/>
          </a:bodyPr>
          <a:lstStyle/>
          <a:p>
            <a:r>
              <a:rPr lang="en-US" b="1" dirty="0">
                <a:solidFill>
                  <a:srgbClr val="7030A0"/>
                </a:solidFill>
              </a:rPr>
              <a:t>Michelle in Sheridan </a:t>
            </a:r>
          </a:p>
          <a:p>
            <a:endParaRPr lang="en-US" dirty="0"/>
          </a:p>
        </p:txBody>
      </p:sp>
      <p:sp>
        <p:nvSpPr>
          <p:cNvPr id="13" name="TextBox 12">
            <a:extLst>
              <a:ext uri="{FF2B5EF4-FFF2-40B4-BE49-F238E27FC236}">
                <a16:creationId xmlns:a16="http://schemas.microsoft.com/office/drawing/2014/main" id="{43D22F41-E527-4D3D-BA5E-52A260B9FF87}"/>
              </a:ext>
            </a:extLst>
          </p:cNvPr>
          <p:cNvSpPr txBox="1"/>
          <p:nvPr/>
        </p:nvSpPr>
        <p:spPr>
          <a:xfrm>
            <a:off x="7139383" y="402160"/>
            <a:ext cx="992579" cy="1200329"/>
          </a:xfrm>
          <a:prstGeom prst="rect">
            <a:avLst/>
          </a:prstGeom>
          <a:noFill/>
        </p:spPr>
        <p:txBody>
          <a:bodyPr wrap="none" rtlCol="0">
            <a:spAutoFit/>
          </a:bodyPr>
          <a:lstStyle/>
          <a:p>
            <a:pPr algn="ctr"/>
            <a:r>
              <a:rPr lang="en-US" b="1" dirty="0">
                <a:solidFill>
                  <a:srgbClr val="7030A0"/>
                </a:solidFill>
              </a:rPr>
              <a:t>Sherrie</a:t>
            </a:r>
          </a:p>
          <a:p>
            <a:pPr algn="ctr"/>
            <a:r>
              <a:rPr lang="en-US" b="1" dirty="0">
                <a:solidFill>
                  <a:srgbClr val="7030A0"/>
                </a:solidFill>
              </a:rPr>
              <a:t>In </a:t>
            </a:r>
          </a:p>
          <a:p>
            <a:pPr algn="ctr"/>
            <a:r>
              <a:rPr lang="en-US" b="1" dirty="0">
                <a:solidFill>
                  <a:srgbClr val="7030A0"/>
                </a:solidFill>
              </a:rPr>
              <a:t>Gillette</a:t>
            </a:r>
          </a:p>
          <a:p>
            <a:endParaRPr lang="en-US" dirty="0"/>
          </a:p>
        </p:txBody>
      </p:sp>
      <p:sp>
        <p:nvSpPr>
          <p:cNvPr id="14" name="TextBox 13">
            <a:extLst>
              <a:ext uri="{FF2B5EF4-FFF2-40B4-BE49-F238E27FC236}">
                <a16:creationId xmlns:a16="http://schemas.microsoft.com/office/drawing/2014/main" id="{35FD6410-831C-4996-8C4B-0E37722EAE6B}"/>
              </a:ext>
            </a:extLst>
          </p:cNvPr>
          <p:cNvSpPr txBox="1"/>
          <p:nvPr/>
        </p:nvSpPr>
        <p:spPr>
          <a:xfrm>
            <a:off x="5642260" y="5364938"/>
            <a:ext cx="1076666" cy="1200329"/>
          </a:xfrm>
          <a:prstGeom prst="rect">
            <a:avLst/>
          </a:prstGeom>
          <a:noFill/>
        </p:spPr>
        <p:txBody>
          <a:bodyPr wrap="square" rtlCol="0">
            <a:spAutoFit/>
          </a:bodyPr>
          <a:lstStyle/>
          <a:p>
            <a:pPr algn="ctr"/>
            <a:r>
              <a:rPr lang="en-US" b="1" dirty="0">
                <a:solidFill>
                  <a:srgbClr val="7030A0"/>
                </a:solidFill>
              </a:rPr>
              <a:t>Kaylee in Laramie</a:t>
            </a:r>
          </a:p>
          <a:p>
            <a:pPr algn="ctr"/>
            <a:endParaRPr lang="en-US" dirty="0"/>
          </a:p>
        </p:txBody>
      </p:sp>
      <p:sp>
        <p:nvSpPr>
          <p:cNvPr id="16" name="TextBox 15">
            <a:extLst>
              <a:ext uri="{FF2B5EF4-FFF2-40B4-BE49-F238E27FC236}">
                <a16:creationId xmlns:a16="http://schemas.microsoft.com/office/drawing/2014/main" id="{1504DEDE-0DBC-4220-B0D6-DEB8655F28FC}"/>
              </a:ext>
            </a:extLst>
          </p:cNvPr>
          <p:cNvSpPr txBox="1"/>
          <p:nvPr/>
        </p:nvSpPr>
        <p:spPr>
          <a:xfrm>
            <a:off x="7278035" y="5352131"/>
            <a:ext cx="1275126" cy="923330"/>
          </a:xfrm>
          <a:prstGeom prst="rect">
            <a:avLst/>
          </a:prstGeom>
          <a:noFill/>
        </p:spPr>
        <p:txBody>
          <a:bodyPr wrap="square" rtlCol="0">
            <a:spAutoFit/>
          </a:bodyPr>
          <a:lstStyle/>
          <a:p>
            <a:pPr algn="ctr"/>
            <a:r>
              <a:rPr lang="en-US" b="1" dirty="0">
                <a:solidFill>
                  <a:srgbClr val="7030A0"/>
                </a:solidFill>
              </a:rPr>
              <a:t>Al in Cheyenne</a:t>
            </a:r>
          </a:p>
          <a:p>
            <a:endParaRPr lang="en-US" dirty="0"/>
          </a:p>
        </p:txBody>
      </p:sp>
      <p:sp>
        <p:nvSpPr>
          <p:cNvPr id="17" name="TextBox 16">
            <a:extLst>
              <a:ext uri="{FF2B5EF4-FFF2-40B4-BE49-F238E27FC236}">
                <a16:creationId xmlns:a16="http://schemas.microsoft.com/office/drawing/2014/main" id="{A6773CA6-3D3E-4BF6-A43E-E1746D14DDC2}"/>
              </a:ext>
            </a:extLst>
          </p:cNvPr>
          <p:cNvSpPr txBox="1"/>
          <p:nvPr/>
        </p:nvSpPr>
        <p:spPr>
          <a:xfrm>
            <a:off x="5930440" y="684219"/>
            <a:ext cx="992579" cy="646331"/>
          </a:xfrm>
          <a:prstGeom prst="rect">
            <a:avLst/>
          </a:prstGeom>
          <a:noFill/>
        </p:spPr>
        <p:txBody>
          <a:bodyPr wrap="square" rtlCol="0">
            <a:spAutoFit/>
          </a:bodyPr>
          <a:lstStyle/>
          <a:p>
            <a:r>
              <a:rPr lang="en-US" b="1" dirty="0">
                <a:solidFill>
                  <a:srgbClr val="7030A0"/>
                </a:solidFill>
              </a:rPr>
              <a:t>Jan in </a:t>
            </a:r>
          </a:p>
          <a:p>
            <a:r>
              <a:rPr lang="en-US" b="1" dirty="0">
                <a:solidFill>
                  <a:srgbClr val="7030A0"/>
                </a:solidFill>
              </a:rPr>
              <a:t>Buffalo</a:t>
            </a:r>
          </a:p>
        </p:txBody>
      </p:sp>
      <p:sp>
        <p:nvSpPr>
          <p:cNvPr id="18" name="TextBox 17">
            <a:extLst>
              <a:ext uri="{FF2B5EF4-FFF2-40B4-BE49-F238E27FC236}">
                <a16:creationId xmlns:a16="http://schemas.microsoft.com/office/drawing/2014/main" id="{92127801-1345-47F4-B452-CA13896AC790}"/>
              </a:ext>
            </a:extLst>
          </p:cNvPr>
          <p:cNvSpPr txBox="1"/>
          <p:nvPr/>
        </p:nvSpPr>
        <p:spPr>
          <a:xfrm>
            <a:off x="4060272" y="5414496"/>
            <a:ext cx="1302434" cy="1200329"/>
          </a:xfrm>
          <a:prstGeom prst="rect">
            <a:avLst/>
          </a:prstGeom>
          <a:noFill/>
        </p:spPr>
        <p:txBody>
          <a:bodyPr wrap="square" rtlCol="0">
            <a:spAutoFit/>
          </a:bodyPr>
          <a:lstStyle/>
          <a:p>
            <a:r>
              <a:rPr lang="en-US" b="1" dirty="0">
                <a:solidFill>
                  <a:srgbClr val="7030A0"/>
                </a:solidFill>
              </a:rPr>
              <a:t>Mike &amp; Sonia in Rawlins</a:t>
            </a:r>
          </a:p>
          <a:p>
            <a:endParaRPr lang="en-US" dirty="0"/>
          </a:p>
        </p:txBody>
      </p:sp>
      <p:sp>
        <p:nvSpPr>
          <p:cNvPr id="19" name="TextBox 18">
            <a:extLst>
              <a:ext uri="{FF2B5EF4-FFF2-40B4-BE49-F238E27FC236}">
                <a16:creationId xmlns:a16="http://schemas.microsoft.com/office/drawing/2014/main" id="{9D75E08E-4A06-4812-897B-14491C5F8388}"/>
              </a:ext>
            </a:extLst>
          </p:cNvPr>
          <p:cNvSpPr txBox="1"/>
          <p:nvPr/>
        </p:nvSpPr>
        <p:spPr>
          <a:xfrm>
            <a:off x="747582" y="3359566"/>
            <a:ext cx="1250639" cy="1200329"/>
          </a:xfrm>
          <a:prstGeom prst="rect">
            <a:avLst/>
          </a:prstGeom>
          <a:noFill/>
        </p:spPr>
        <p:txBody>
          <a:bodyPr wrap="square" rtlCol="0">
            <a:spAutoFit/>
          </a:bodyPr>
          <a:lstStyle/>
          <a:p>
            <a:r>
              <a:rPr lang="en-US" b="1" dirty="0">
                <a:solidFill>
                  <a:srgbClr val="7030A0"/>
                </a:solidFill>
              </a:rPr>
              <a:t>Angela in Riverton &amp; Lander</a:t>
            </a:r>
          </a:p>
          <a:p>
            <a:endParaRPr lang="en-US" dirty="0"/>
          </a:p>
        </p:txBody>
      </p:sp>
      <p:sp>
        <p:nvSpPr>
          <p:cNvPr id="20" name="TextBox 19">
            <a:extLst>
              <a:ext uri="{FF2B5EF4-FFF2-40B4-BE49-F238E27FC236}">
                <a16:creationId xmlns:a16="http://schemas.microsoft.com/office/drawing/2014/main" id="{9BFBA4B2-FDFC-4CFD-B18F-FACF09E29366}"/>
              </a:ext>
            </a:extLst>
          </p:cNvPr>
          <p:cNvSpPr txBox="1"/>
          <p:nvPr/>
        </p:nvSpPr>
        <p:spPr>
          <a:xfrm>
            <a:off x="578952" y="1592405"/>
            <a:ext cx="1391137" cy="923330"/>
          </a:xfrm>
          <a:prstGeom prst="rect">
            <a:avLst/>
          </a:prstGeom>
          <a:noFill/>
        </p:spPr>
        <p:txBody>
          <a:bodyPr wrap="square" rtlCol="0">
            <a:spAutoFit/>
          </a:bodyPr>
          <a:lstStyle/>
          <a:p>
            <a:r>
              <a:rPr lang="en-US" b="1" dirty="0">
                <a:solidFill>
                  <a:srgbClr val="7030A0"/>
                </a:solidFill>
              </a:rPr>
              <a:t>Susan in Cody &amp;</a:t>
            </a:r>
          </a:p>
          <a:p>
            <a:r>
              <a:rPr lang="en-US" b="1" dirty="0">
                <a:solidFill>
                  <a:srgbClr val="7030A0"/>
                </a:solidFill>
              </a:rPr>
              <a:t> Powell</a:t>
            </a:r>
          </a:p>
        </p:txBody>
      </p:sp>
    </p:spTree>
    <p:extLst>
      <p:ext uri="{BB962C8B-B14F-4D97-AF65-F5344CB8AC3E}">
        <p14:creationId xmlns:p14="http://schemas.microsoft.com/office/powerpoint/2010/main" val="117724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3E64-B2DA-4DF4-90D6-0ABE407A72B7}"/>
              </a:ext>
            </a:extLst>
          </p:cNvPr>
          <p:cNvSpPr>
            <a:spLocks noGrp="1"/>
          </p:cNvSpPr>
          <p:nvPr>
            <p:ph type="title"/>
          </p:nvPr>
        </p:nvSpPr>
        <p:spPr>
          <a:xfrm>
            <a:off x="90104" y="232096"/>
            <a:ext cx="8596668" cy="1320800"/>
          </a:xfrm>
        </p:spPr>
        <p:txBody>
          <a:bodyPr/>
          <a:lstStyle/>
          <a:p>
            <a:r>
              <a:rPr lang="en-US" dirty="0"/>
              <a:t>CHA Contact information: </a:t>
            </a:r>
          </a:p>
        </p:txBody>
      </p:sp>
      <p:sp>
        <p:nvSpPr>
          <p:cNvPr id="3" name="Content Placeholder 2">
            <a:extLst>
              <a:ext uri="{FF2B5EF4-FFF2-40B4-BE49-F238E27FC236}">
                <a16:creationId xmlns:a16="http://schemas.microsoft.com/office/drawing/2014/main" id="{2820CB7E-DC28-4B09-8D52-040593CE6320}"/>
              </a:ext>
            </a:extLst>
          </p:cNvPr>
          <p:cNvSpPr>
            <a:spLocks noGrp="1"/>
          </p:cNvSpPr>
          <p:nvPr>
            <p:ph idx="1"/>
          </p:nvPr>
        </p:nvSpPr>
        <p:spPr>
          <a:xfrm>
            <a:off x="383718" y="892496"/>
            <a:ext cx="8596668" cy="5864369"/>
          </a:xfrm>
        </p:spPr>
        <p:txBody>
          <a:bodyPr>
            <a:normAutofit/>
          </a:bodyPr>
          <a:lstStyle/>
          <a:p>
            <a:r>
              <a:rPr lang="en-US" dirty="0"/>
              <a:t>The case managers in Section 8 current tenant Vouchers are assigned by the tenant’s last name</a:t>
            </a:r>
          </a:p>
          <a:p>
            <a:pPr marL="0" indent="0">
              <a:buNone/>
            </a:pPr>
            <a:r>
              <a:rPr lang="en-US" dirty="0"/>
              <a:t>	(aka annual or special inspections): </a:t>
            </a:r>
          </a:p>
          <a:p>
            <a:pPr lvl="1"/>
            <a:r>
              <a:rPr lang="en-US" dirty="0"/>
              <a:t>A – G:  Jemini Hernandez; 307-633-8301; </a:t>
            </a:r>
            <a:r>
              <a:rPr lang="en-US" dirty="0">
                <a:hlinkClick r:id="rId2"/>
              </a:rPr>
              <a:t>jhernandez@cheyennehousing.org</a:t>
            </a:r>
            <a:endParaRPr lang="en-US" dirty="0"/>
          </a:p>
          <a:p>
            <a:pPr lvl="1"/>
            <a:r>
              <a:rPr lang="en-US" dirty="0"/>
              <a:t>H – 0:  Jenny Parsons; 307-633-8338; </a:t>
            </a:r>
            <a:r>
              <a:rPr lang="en-US" dirty="0">
                <a:hlinkClick r:id="rId3"/>
              </a:rPr>
              <a:t>jparsons@cheyennehousing.org</a:t>
            </a:r>
            <a:endParaRPr lang="en-US" dirty="0"/>
          </a:p>
          <a:p>
            <a:pPr lvl="1"/>
            <a:r>
              <a:rPr lang="en-US" dirty="0"/>
              <a:t>P – Z:  Nicole Stock; 307-633-8336; </a:t>
            </a:r>
            <a:r>
              <a:rPr lang="en-US" dirty="0">
                <a:hlinkClick r:id="rId4"/>
              </a:rPr>
              <a:t>nstock@cheyennehousing.org</a:t>
            </a:r>
            <a:endParaRPr lang="en-US" dirty="0"/>
          </a:p>
          <a:p>
            <a:pPr marL="457200" lvl="1" indent="0">
              <a:buNone/>
            </a:pPr>
            <a:r>
              <a:rPr lang="en-US" b="1" dirty="0">
                <a:solidFill>
                  <a:schemeClr val="accent1">
                    <a:lumMod val="75000"/>
                  </a:schemeClr>
                </a:solidFill>
              </a:rPr>
              <a:t>Please note all annual inspection results should be emailed to Amanda.  </a:t>
            </a:r>
          </a:p>
          <a:p>
            <a:pPr marL="457200" lvl="1" indent="0">
              <a:buNone/>
            </a:pPr>
            <a:endParaRPr lang="en-US" dirty="0"/>
          </a:p>
          <a:p>
            <a:r>
              <a:rPr lang="en-US" dirty="0"/>
              <a:t>The Eligibility team works with applicants throughout the process of receiving a Section 8 Voucher: </a:t>
            </a:r>
          </a:p>
          <a:p>
            <a:pPr lvl="1"/>
            <a:r>
              <a:rPr lang="en-US" dirty="0">
                <a:hlinkClick r:id="rId5"/>
              </a:rPr>
              <a:t>Eligibility@cheyennehousing.org</a:t>
            </a:r>
            <a:endParaRPr lang="en-US" dirty="0"/>
          </a:p>
          <a:p>
            <a:pPr marL="457200" lvl="1" indent="0">
              <a:buNone/>
            </a:pPr>
            <a:endParaRPr lang="en-US" b="1" dirty="0">
              <a:solidFill>
                <a:schemeClr val="accent1">
                  <a:lumMod val="75000"/>
                </a:schemeClr>
              </a:solidFill>
            </a:endParaRPr>
          </a:p>
          <a:p>
            <a:r>
              <a:rPr lang="en-US" dirty="0"/>
              <a:t>Housing Programs Director / HCV QC Inspector: Amanda Allard; 307-633-8314; </a:t>
            </a:r>
            <a:r>
              <a:rPr lang="en-US" dirty="0">
                <a:hlinkClick r:id="rId6"/>
              </a:rPr>
              <a:t>aallard@cheyennehousing.org</a:t>
            </a:r>
            <a:endParaRPr lang="en-US" dirty="0"/>
          </a:p>
          <a:p>
            <a:r>
              <a:rPr lang="en-US" dirty="0"/>
              <a:t>Cheyenne HCV Inspector / NSPIRE expert:   Al Dubois; 307-630-1553; </a:t>
            </a:r>
            <a:r>
              <a:rPr lang="en-US" dirty="0">
                <a:hlinkClick r:id="rId7"/>
              </a:rPr>
              <a:t>adubois@cheyennehousing.org</a:t>
            </a:r>
            <a:r>
              <a:rPr lang="en-US" dirty="0"/>
              <a:t>	</a:t>
            </a:r>
          </a:p>
          <a:p>
            <a:pPr marL="457200" lvl="1" indent="0">
              <a:buNone/>
            </a:pPr>
            <a:endParaRPr lang="en-US" b="1" dirty="0">
              <a:solidFill>
                <a:schemeClr val="accent1">
                  <a:lumMod val="75000"/>
                </a:schemeClr>
              </a:solidFill>
            </a:endParaRPr>
          </a:p>
          <a:p>
            <a:pPr marL="457200" lvl="1" indent="0">
              <a:buNone/>
            </a:pPr>
            <a:endParaRPr lang="en-US" dirty="0"/>
          </a:p>
        </p:txBody>
      </p:sp>
    </p:spTree>
    <p:extLst>
      <p:ext uri="{BB962C8B-B14F-4D97-AF65-F5344CB8AC3E}">
        <p14:creationId xmlns:p14="http://schemas.microsoft.com/office/powerpoint/2010/main" val="404058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2F28-5949-4750-A243-730751065B30}"/>
              </a:ext>
            </a:extLst>
          </p:cNvPr>
          <p:cNvSpPr>
            <a:spLocks noGrp="1"/>
          </p:cNvSpPr>
          <p:nvPr>
            <p:ph type="title"/>
          </p:nvPr>
        </p:nvSpPr>
        <p:spPr>
          <a:xfrm>
            <a:off x="148828" y="198540"/>
            <a:ext cx="8596668" cy="782972"/>
          </a:xfrm>
        </p:spPr>
        <p:txBody>
          <a:bodyPr>
            <a:normAutofit/>
          </a:bodyPr>
          <a:lstStyle/>
          <a:p>
            <a:r>
              <a:rPr lang="en-US" dirty="0"/>
              <a:t>Inspections Overview:</a:t>
            </a:r>
          </a:p>
        </p:txBody>
      </p:sp>
      <p:sp>
        <p:nvSpPr>
          <p:cNvPr id="3" name="Content Placeholder 2">
            <a:extLst>
              <a:ext uri="{FF2B5EF4-FFF2-40B4-BE49-F238E27FC236}">
                <a16:creationId xmlns:a16="http://schemas.microsoft.com/office/drawing/2014/main" id="{FA7B66F5-AC2F-491B-AEE0-FDFC894EFF63}"/>
              </a:ext>
            </a:extLst>
          </p:cNvPr>
          <p:cNvSpPr>
            <a:spLocks noGrp="1"/>
          </p:cNvSpPr>
          <p:nvPr>
            <p:ph idx="1"/>
          </p:nvPr>
        </p:nvSpPr>
        <p:spPr>
          <a:xfrm>
            <a:off x="274662" y="809321"/>
            <a:ext cx="8596668" cy="5784426"/>
          </a:xfrm>
        </p:spPr>
        <p:txBody>
          <a:bodyPr>
            <a:normAutofit fontScale="62500" lnSpcReduction="20000"/>
          </a:bodyPr>
          <a:lstStyle/>
          <a:p>
            <a:r>
              <a:rPr lang="en-US" sz="2600" b="1" dirty="0"/>
              <a:t>Annual – requested from Amanda: </a:t>
            </a:r>
          </a:p>
          <a:p>
            <a:pPr lvl="1"/>
            <a:r>
              <a:rPr lang="en-US" dirty="0"/>
              <a:t>Completed for tenants every 2 years (</a:t>
            </a:r>
            <a:r>
              <a:rPr lang="en-US" b="1" dirty="0"/>
              <a:t>can be sooner, but NO later</a:t>
            </a:r>
            <a:r>
              <a:rPr lang="en-US" dirty="0"/>
              <a:t>!) </a:t>
            </a:r>
          </a:p>
          <a:p>
            <a:pPr lvl="1"/>
            <a:r>
              <a:rPr lang="en-US" dirty="0"/>
              <a:t>Sent 2-3 months in advance to provide ample time to complete</a:t>
            </a:r>
          </a:p>
          <a:p>
            <a:pPr lvl="1"/>
            <a:r>
              <a:rPr lang="en-US" dirty="0"/>
              <a:t>As long as inspection is done within the due date (pass or fail, we are good) </a:t>
            </a:r>
          </a:p>
          <a:p>
            <a:pPr lvl="1"/>
            <a:r>
              <a:rPr lang="en-US" b="1" dirty="0"/>
              <a:t>MUST</a:t>
            </a:r>
            <a:r>
              <a:rPr lang="en-US" dirty="0"/>
              <a:t> complete by HUD due dates.  </a:t>
            </a:r>
          </a:p>
          <a:p>
            <a:pPr marL="457200" lvl="1" indent="0">
              <a:buNone/>
            </a:pPr>
            <a:endParaRPr lang="en-US" dirty="0"/>
          </a:p>
          <a:p>
            <a:r>
              <a:rPr lang="en-US" sz="2600" b="1" dirty="0"/>
              <a:t>Initial - requested by Eligibility / HCV:</a:t>
            </a:r>
          </a:p>
          <a:p>
            <a:pPr lvl="1"/>
            <a:r>
              <a:rPr lang="en-US" dirty="0"/>
              <a:t>Are done with the tenant is first moving in / getting voucher</a:t>
            </a:r>
          </a:p>
          <a:p>
            <a:pPr lvl="1"/>
            <a:r>
              <a:rPr lang="en-US" dirty="0"/>
              <a:t>Date completed impacts how soon we start paying rent  - </a:t>
            </a:r>
            <a:r>
              <a:rPr lang="en-US" b="1" dirty="0"/>
              <a:t>ASAP </a:t>
            </a:r>
          </a:p>
          <a:p>
            <a:pPr lvl="1"/>
            <a:endParaRPr lang="en-US" dirty="0"/>
          </a:p>
          <a:p>
            <a:r>
              <a:rPr lang="en-US" sz="2600" b="1" dirty="0"/>
              <a:t>Special – requested by HCV Housing Specialist: </a:t>
            </a:r>
          </a:p>
          <a:p>
            <a:pPr lvl="1"/>
            <a:r>
              <a:rPr lang="en-US" sz="2200" b="1" dirty="0"/>
              <a:t>HQS Deficiencies:</a:t>
            </a:r>
          </a:p>
          <a:p>
            <a:pPr lvl="2"/>
            <a:r>
              <a:rPr lang="en-US" dirty="0"/>
              <a:t>No hot water </a:t>
            </a:r>
          </a:p>
          <a:p>
            <a:pPr lvl="2"/>
            <a:r>
              <a:rPr lang="en-US" dirty="0"/>
              <a:t>Heater broken (in winter)</a:t>
            </a:r>
          </a:p>
          <a:p>
            <a:pPr lvl="2"/>
            <a:r>
              <a:rPr lang="en-US" dirty="0"/>
              <a:t>Infestation </a:t>
            </a:r>
          </a:p>
          <a:p>
            <a:pPr lvl="2"/>
            <a:r>
              <a:rPr lang="en-US" dirty="0"/>
              <a:t>Etc. </a:t>
            </a:r>
          </a:p>
          <a:p>
            <a:pPr lvl="1"/>
            <a:r>
              <a:rPr lang="en-US" sz="2200" b="1" dirty="0"/>
              <a:t>Reasonable Accommodations Verifications: </a:t>
            </a:r>
          </a:p>
          <a:p>
            <a:pPr marL="457200" lvl="1" indent="0">
              <a:buNone/>
            </a:pPr>
            <a:r>
              <a:rPr lang="en-US" dirty="0"/>
              <a:t>	Use of 2</a:t>
            </a:r>
            <a:r>
              <a:rPr lang="en-US" baseline="30000" dirty="0"/>
              <a:t>nd</a:t>
            </a:r>
            <a:r>
              <a:rPr lang="en-US" dirty="0"/>
              <a:t> bedroom for: </a:t>
            </a:r>
          </a:p>
          <a:p>
            <a:pPr lvl="2"/>
            <a:r>
              <a:rPr lang="en-US" dirty="0"/>
              <a:t>Medical supplies</a:t>
            </a:r>
          </a:p>
          <a:p>
            <a:pPr lvl="2"/>
            <a:r>
              <a:rPr lang="en-US" dirty="0"/>
              <a:t>Exercise equipment</a:t>
            </a:r>
          </a:p>
          <a:p>
            <a:pPr lvl="2"/>
            <a:r>
              <a:rPr lang="en-US" dirty="0"/>
              <a:t>Specified craft </a:t>
            </a:r>
            <a:br>
              <a:rPr lang="en-US" dirty="0"/>
            </a:br>
            <a:endParaRPr lang="en-US" dirty="0"/>
          </a:p>
        </p:txBody>
      </p:sp>
    </p:spTree>
    <p:extLst>
      <p:ext uri="{BB962C8B-B14F-4D97-AF65-F5344CB8AC3E}">
        <p14:creationId xmlns:p14="http://schemas.microsoft.com/office/powerpoint/2010/main" val="194840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C02D-DAD8-420E-92A2-6D9624F5B6C6}"/>
              </a:ext>
            </a:extLst>
          </p:cNvPr>
          <p:cNvSpPr>
            <a:spLocks noGrp="1"/>
          </p:cNvSpPr>
          <p:nvPr>
            <p:ph type="title"/>
          </p:nvPr>
        </p:nvSpPr>
        <p:spPr/>
        <p:txBody>
          <a:bodyPr/>
          <a:lstStyle/>
          <a:p>
            <a:r>
              <a:rPr lang="en-US" dirty="0"/>
              <a:t>Important Reminders: </a:t>
            </a:r>
          </a:p>
        </p:txBody>
      </p:sp>
      <p:sp>
        <p:nvSpPr>
          <p:cNvPr id="3" name="Content Placeholder 2">
            <a:extLst>
              <a:ext uri="{FF2B5EF4-FFF2-40B4-BE49-F238E27FC236}">
                <a16:creationId xmlns:a16="http://schemas.microsoft.com/office/drawing/2014/main" id="{79523C36-B989-4948-8621-A105ACB609B8}"/>
              </a:ext>
            </a:extLst>
          </p:cNvPr>
          <p:cNvSpPr>
            <a:spLocks noGrp="1"/>
          </p:cNvSpPr>
          <p:nvPr>
            <p:ph idx="1"/>
          </p:nvPr>
        </p:nvSpPr>
        <p:spPr>
          <a:xfrm>
            <a:off x="677334" y="1397190"/>
            <a:ext cx="8596668" cy="4718384"/>
          </a:xfrm>
        </p:spPr>
        <p:txBody>
          <a:bodyPr>
            <a:normAutofit fontScale="92500" lnSpcReduction="10000"/>
          </a:bodyPr>
          <a:lstStyle/>
          <a:p>
            <a:r>
              <a:rPr lang="en-US" dirty="0"/>
              <a:t>Failed Inspections: </a:t>
            </a:r>
          </a:p>
          <a:p>
            <a:pPr lvl="1"/>
            <a:r>
              <a:rPr lang="en-US" dirty="0"/>
              <a:t>Take pictures! </a:t>
            </a:r>
          </a:p>
          <a:p>
            <a:pPr lvl="1"/>
            <a:r>
              <a:rPr lang="en-US" dirty="0"/>
              <a:t>Send Failed Letter</a:t>
            </a:r>
          </a:p>
          <a:p>
            <a:pPr lvl="1"/>
            <a:r>
              <a:rPr lang="en-US" dirty="0"/>
              <a:t>All to Amanda </a:t>
            </a:r>
          </a:p>
          <a:p>
            <a:pPr marL="457200" lvl="1" indent="0">
              <a:buNone/>
            </a:pPr>
            <a:endParaRPr lang="en-US" dirty="0"/>
          </a:p>
          <a:p>
            <a:r>
              <a:rPr lang="en-US" dirty="0"/>
              <a:t>Confirm with Amanda if you have reason to doubt if an inspection is necessary:</a:t>
            </a:r>
          </a:p>
          <a:p>
            <a:pPr lvl="1"/>
            <a:r>
              <a:rPr lang="en-US" dirty="0"/>
              <a:t>If they are moving in the future, the inspection still needs to be done now. </a:t>
            </a:r>
          </a:p>
          <a:p>
            <a:pPr marL="457200" lvl="1" indent="0">
              <a:buNone/>
            </a:pPr>
            <a:endParaRPr lang="en-US" dirty="0"/>
          </a:p>
          <a:p>
            <a:r>
              <a:rPr lang="en-US" dirty="0"/>
              <a:t>You DO NOT have to inspect an infestation IF both the Landlord and the Tenant agree.   </a:t>
            </a:r>
          </a:p>
          <a:p>
            <a:pPr lvl="1"/>
            <a:r>
              <a:rPr lang="en-US" dirty="0"/>
              <a:t>Document on the inspection form </a:t>
            </a:r>
          </a:p>
          <a:p>
            <a:pPr lvl="1"/>
            <a:r>
              <a:rPr lang="en-US" dirty="0"/>
              <a:t>Get proof of treatment plan </a:t>
            </a:r>
          </a:p>
          <a:p>
            <a:pPr lvl="1"/>
            <a:r>
              <a:rPr lang="en-US" dirty="0"/>
              <a:t>Get to Amanda </a:t>
            </a:r>
          </a:p>
          <a:p>
            <a:pPr lvl="1"/>
            <a:r>
              <a:rPr lang="en-US" dirty="0"/>
              <a:t>Schedule check-in and re-inspection when the unit when reported it’s clear</a:t>
            </a:r>
          </a:p>
          <a:p>
            <a:endParaRPr lang="en-US" dirty="0"/>
          </a:p>
        </p:txBody>
      </p:sp>
    </p:spTree>
    <p:extLst>
      <p:ext uri="{BB962C8B-B14F-4D97-AF65-F5344CB8AC3E}">
        <p14:creationId xmlns:p14="http://schemas.microsoft.com/office/powerpoint/2010/main" val="414211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E480-E122-4CF3-A1D6-68A79E9C2807}"/>
              </a:ext>
            </a:extLst>
          </p:cNvPr>
          <p:cNvSpPr>
            <a:spLocks noGrp="1"/>
          </p:cNvSpPr>
          <p:nvPr>
            <p:ph type="title"/>
          </p:nvPr>
        </p:nvSpPr>
        <p:spPr>
          <a:xfrm>
            <a:off x="677334" y="609600"/>
            <a:ext cx="8596668" cy="791361"/>
          </a:xfrm>
        </p:spPr>
        <p:txBody>
          <a:bodyPr/>
          <a:lstStyle/>
          <a:p>
            <a:r>
              <a:rPr lang="en-US" dirty="0"/>
              <a:t>Smoke and Carbon Monoxide Detectors:</a:t>
            </a:r>
          </a:p>
        </p:txBody>
      </p:sp>
      <p:sp>
        <p:nvSpPr>
          <p:cNvPr id="3" name="Content Placeholder 2">
            <a:extLst>
              <a:ext uri="{FF2B5EF4-FFF2-40B4-BE49-F238E27FC236}">
                <a16:creationId xmlns:a16="http://schemas.microsoft.com/office/drawing/2014/main" id="{14BD7ECA-3F15-4F08-B450-5BE2E81BA610}"/>
              </a:ext>
            </a:extLst>
          </p:cNvPr>
          <p:cNvSpPr>
            <a:spLocks noGrp="1"/>
          </p:cNvSpPr>
          <p:nvPr>
            <p:ph idx="1"/>
          </p:nvPr>
        </p:nvSpPr>
        <p:spPr>
          <a:xfrm>
            <a:off x="677334" y="1717056"/>
            <a:ext cx="8596668" cy="4531344"/>
          </a:xfrm>
        </p:spPr>
        <p:txBody>
          <a:bodyPr>
            <a:normAutofit fontScale="92500"/>
          </a:bodyPr>
          <a:lstStyle/>
          <a:p>
            <a:r>
              <a:rPr lang="en-US" u="sng" dirty="0"/>
              <a:t>For units serviced by any fuel-fired </a:t>
            </a:r>
            <a:r>
              <a:rPr lang="en-US" dirty="0"/>
              <a:t>(gas, wood, oil, etc) appliances, they must have a carbon monoxide detectors installed within “the immediate area” of sleeping.   </a:t>
            </a:r>
          </a:p>
          <a:p>
            <a:r>
              <a:rPr lang="en-US" dirty="0"/>
              <a:t>Carbon monoxide detectors must be installed in units with attached garage. </a:t>
            </a:r>
          </a:p>
          <a:p>
            <a:r>
              <a:rPr lang="en-US" b="1" dirty="0">
                <a:solidFill>
                  <a:schemeClr val="tx1"/>
                </a:solidFill>
              </a:rPr>
              <a:t>All smoke detectors be hardwired OR contain a 10-year tamper resistant battery.  </a:t>
            </a:r>
          </a:p>
          <a:p>
            <a:r>
              <a:rPr lang="en-US" dirty="0"/>
              <a:t>Each level of the unit (including basement) must have a smoke detector AND a detector in each sleeping room AND outside the common area of  bedrooms.   </a:t>
            </a:r>
          </a:p>
          <a:p>
            <a:r>
              <a:rPr lang="en-US" dirty="0"/>
              <a:t>Smoke detectors mounting on the ceiling should be more than 4 inches from the wall.  If mounted on the wall, they should be between 4-12 inches from the ceiling. </a:t>
            </a:r>
          </a:p>
          <a:p>
            <a:r>
              <a:rPr lang="en-US" dirty="0"/>
              <a:t>Basement smoke detectors should be installed on the ceiling at the bottom of the stairs leading to the next level.  </a:t>
            </a:r>
          </a:p>
          <a:p>
            <a:r>
              <a:rPr lang="en-US" dirty="0"/>
              <a:t>No detectors should be installed near (closer than 3 feet) windows, doors or vents.  </a:t>
            </a:r>
          </a:p>
          <a:p>
            <a:endParaRPr lang="en-US" dirty="0"/>
          </a:p>
        </p:txBody>
      </p:sp>
      <p:sp>
        <p:nvSpPr>
          <p:cNvPr id="4" name="TextBox 3">
            <a:extLst>
              <a:ext uri="{FF2B5EF4-FFF2-40B4-BE49-F238E27FC236}">
                <a16:creationId xmlns:a16="http://schemas.microsoft.com/office/drawing/2014/main" id="{21042501-8DE0-4DB6-B437-D2E75E57C58D}"/>
              </a:ext>
            </a:extLst>
          </p:cNvPr>
          <p:cNvSpPr txBox="1"/>
          <p:nvPr/>
        </p:nvSpPr>
        <p:spPr>
          <a:xfrm>
            <a:off x="100668" y="1086158"/>
            <a:ext cx="11006859" cy="369332"/>
          </a:xfrm>
          <a:prstGeom prst="rect">
            <a:avLst/>
          </a:prstGeom>
          <a:noFill/>
        </p:spPr>
        <p:txBody>
          <a:bodyPr wrap="none" rtlCol="0">
            <a:spAutoFit/>
          </a:bodyPr>
          <a:lstStyle/>
          <a:p>
            <a:r>
              <a:rPr lang="en-US" dirty="0"/>
              <a:t>THESE ARE NOT N-SPIRE STANDARDS; C02 WAS EFFECTIVE 10/1/2024 &amp; SMOKE DETECTORS WAS 12/23/24</a:t>
            </a:r>
          </a:p>
        </p:txBody>
      </p:sp>
    </p:spTree>
    <p:extLst>
      <p:ext uri="{BB962C8B-B14F-4D97-AF65-F5344CB8AC3E}">
        <p14:creationId xmlns:p14="http://schemas.microsoft.com/office/powerpoint/2010/main" val="243137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E78E8C1-13A0-4A24-BB6D-1CC1D31F76E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521" y="280858"/>
            <a:ext cx="5408381" cy="2755957"/>
          </a:xfrm>
          <a:prstGeom prst="rect">
            <a:avLst/>
          </a:prstGeom>
        </p:spPr>
      </p:pic>
      <p:pic>
        <p:nvPicPr>
          <p:cNvPr id="7" name="Picture 6">
            <a:extLst>
              <a:ext uri="{FF2B5EF4-FFF2-40B4-BE49-F238E27FC236}">
                <a16:creationId xmlns:a16="http://schemas.microsoft.com/office/drawing/2014/main" id="{894F2E8B-48DE-45A8-86CB-9D32BE34CF05}"/>
              </a:ext>
            </a:extLst>
          </p:cNvPr>
          <p:cNvPicPr>
            <a:picLocks noChangeAspect="1"/>
          </p:cNvPicPr>
          <p:nvPr/>
        </p:nvPicPr>
        <p:blipFill>
          <a:blip r:embed="rId3"/>
          <a:stretch>
            <a:fillRect/>
          </a:stretch>
        </p:blipFill>
        <p:spPr>
          <a:xfrm>
            <a:off x="6792286" y="280858"/>
            <a:ext cx="4420217" cy="3219899"/>
          </a:xfrm>
          <a:prstGeom prst="rect">
            <a:avLst/>
          </a:prstGeom>
        </p:spPr>
      </p:pic>
      <p:pic>
        <p:nvPicPr>
          <p:cNvPr id="8" name="Picture 7">
            <a:extLst>
              <a:ext uri="{FF2B5EF4-FFF2-40B4-BE49-F238E27FC236}">
                <a16:creationId xmlns:a16="http://schemas.microsoft.com/office/drawing/2014/main" id="{BC232B17-2B95-4B7A-AA2B-D165441B2F7B}"/>
              </a:ext>
            </a:extLst>
          </p:cNvPr>
          <p:cNvPicPr>
            <a:picLocks noChangeAspect="1"/>
          </p:cNvPicPr>
          <p:nvPr/>
        </p:nvPicPr>
        <p:blipFill>
          <a:blip r:embed="rId4"/>
          <a:stretch>
            <a:fillRect/>
          </a:stretch>
        </p:blipFill>
        <p:spPr>
          <a:xfrm>
            <a:off x="832008" y="3595401"/>
            <a:ext cx="3581900" cy="2981741"/>
          </a:xfrm>
          <a:prstGeom prst="rect">
            <a:avLst/>
          </a:prstGeom>
        </p:spPr>
      </p:pic>
      <p:pic>
        <p:nvPicPr>
          <p:cNvPr id="9" name="Picture 8">
            <a:extLst>
              <a:ext uri="{FF2B5EF4-FFF2-40B4-BE49-F238E27FC236}">
                <a16:creationId xmlns:a16="http://schemas.microsoft.com/office/drawing/2014/main" id="{ABCA8FE1-5468-4328-A06B-BC8A04EA9417}"/>
              </a:ext>
            </a:extLst>
          </p:cNvPr>
          <p:cNvPicPr>
            <a:picLocks noChangeAspect="1"/>
          </p:cNvPicPr>
          <p:nvPr/>
        </p:nvPicPr>
        <p:blipFill>
          <a:blip r:embed="rId5"/>
          <a:stretch>
            <a:fillRect/>
          </a:stretch>
        </p:blipFill>
        <p:spPr>
          <a:xfrm>
            <a:off x="5712902" y="3821186"/>
            <a:ext cx="3705742" cy="2610214"/>
          </a:xfrm>
          <a:prstGeom prst="rect">
            <a:avLst/>
          </a:prstGeom>
        </p:spPr>
      </p:pic>
    </p:spTree>
    <p:extLst>
      <p:ext uri="{BB962C8B-B14F-4D97-AF65-F5344CB8AC3E}">
        <p14:creationId xmlns:p14="http://schemas.microsoft.com/office/powerpoint/2010/main" val="29780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CCB4-4688-4689-9CB6-ECC2DA48A806}"/>
              </a:ext>
            </a:extLst>
          </p:cNvPr>
          <p:cNvSpPr>
            <a:spLocks noGrp="1"/>
          </p:cNvSpPr>
          <p:nvPr>
            <p:ph type="title"/>
          </p:nvPr>
        </p:nvSpPr>
        <p:spPr>
          <a:xfrm>
            <a:off x="417275" y="414980"/>
            <a:ext cx="8596668" cy="762422"/>
          </a:xfrm>
        </p:spPr>
        <p:txBody>
          <a:bodyPr/>
          <a:lstStyle/>
          <a:p>
            <a:r>
              <a:rPr lang="en-US" dirty="0"/>
              <a:t>Living Room – Additions: </a:t>
            </a:r>
          </a:p>
        </p:txBody>
      </p:sp>
      <p:pic>
        <p:nvPicPr>
          <p:cNvPr id="4" name="Content Placeholder 3">
            <a:extLst>
              <a:ext uri="{FF2B5EF4-FFF2-40B4-BE49-F238E27FC236}">
                <a16:creationId xmlns:a16="http://schemas.microsoft.com/office/drawing/2014/main" id="{08D3B12E-1323-463E-9788-49AAD4F4C942}"/>
              </a:ext>
            </a:extLst>
          </p:cNvPr>
          <p:cNvPicPr>
            <a:picLocks noGrp="1" noChangeAspect="1"/>
          </p:cNvPicPr>
          <p:nvPr>
            <p:ph idx="1"/>
          </p:nvPr>
        </p:nvPicPr>
        <p:blipFill>
          <a:blip r:embed="rId2"/>
          <a:stretch>
            <a:fillRect/>
          </a:stretch>
        </p:blipFill>
        <p:spPr>
          <a:xfrm>
            <a:off x="317177" y="1372022"/>
            <a:ext cx="3747393" cy="3881437"/>
          </a:xfrm>
          <a:prstGeom prst="rect">
            <a:avLst/>
          </a:prstGeom>
        </p:spPr>
      </p:pic>
      <p:sp>
        <p:nvSpPr>
          <p:cNvPr id="6" name="TextBox 5">
            <a:extLst>
              <a:ext uri="{FF2B5EF4-FFF2-40B4-BE49-F238E27FC236}">
                <a16:creationId xmlns:a16="http://schemas.microsoft.com/office/drawing/2014/main" id="{A473E620-ED7E-4A80-89A2-885381DE1DEF}"/>
              </a:ext>
            </a:extLst>
          </p:cNvPr>
          <p:cNvSpPr txBox="1"/>
          <p:nvPr/>
        </p:nvSpPr>
        <p:spPr>
          <a:xfrm>
            <a:off x="3997459" y="1165241"/>
            <a:ext cx="5633102" cy="5078313"/>
          </a:xfrm>
          <a:prstGeom prst="rect">
            <a:avLst/>
          </a:prstGeom>
          <a:noFill/>
        </p:spPr>
        <p:txBody>
          <a:bodyPr wrap="square" rtlCol="0">
            <a:spAutoFit/>
          </a:bodyPr>
          <a:lstStyle/>
          <a:p>
            <a:pPr marL="285750" indent="-285750">
              <a:buFont typeface="Wingdings" panose="05000000000000000000" pitchFamily="2" charset="2"/>
              <a:buChar char="Ø"/>
            </a:pPr>
            <a:r>
              <a:rPr lang="en-US" dirty="0"/>
              <a:t>Ceiling – sagging ceilings: </a:t>
            </a:r>
          </a:p>
          <a:p>
            <a:pPr marL="742950" lvl="1" indent="-285750">
              <a:buFont typeface="Wingdings" panose="05000000000000000000" pitchFamily="2" charset="2"/>
              <a:buChar char="Ø"/>
            </a:pPr>
            <a:r>
              <a:rPr lang="en-US" dirty="0"/>
              <a:t>Is it hard and dry, or </a:t>
            </a:r>
          </a:p>
          <a:p>
            <a:pPr marL="742950" lvl="1" indent="-285750">
              <a:buFont typeface="Wingdings" panose="05000000000000000000" pitchFamily="2" charset="2"/>
              <a:buChar char="Ø"/>
            </a:pPr>
            <a:r>
              <a:rPr lang="en-US" dirty="0"/>
              <a:t>Soft and wet?  </a:t>
            </a:r>
          </a:p>
          <a:p>
            <a:pPr marL="742950" lvl="1"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Walls – 2” hole or cumulative holes more than 6”x 6” or holes that penetrate into other rooms.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Electrical – 1 permanent light and 1 outlet or 2 outlets.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Floor – 10% of floor covering is missing or soft spots (especially in trailer homes.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Windows – </a:t>
            </a:r>
          </a:p>
          <a:p>
            <a:pPr marL="742950" lvl="1" indent="-285750">
              <a:buFont typeface="Wingdings" panose="05000000000000000000" pitchFamily="2" charset="2"/>
              <a:buChar char="Ø"/>
            </a:pPr>
            <a:r>
              <a:rPr lang="en-US" dirty="0"/>
              <a:t>Breaks okay if not a hazard and keeps weather out. </a:t>
            </a:r>
          </a:p>
          <a:p>
            <a:pPr marL="742950" lvl="1" indent="-285750">
              <a:buFont typeface="Wingdings" panose="05000000000000000000" pitchFamily="2" charset="2"/>
              <a:buChar char="Ø"/>
            </a:pPr>
            <a:r>
              <a:rPr lang="en-US" dirty="0"/>
              <a:t>Windows must lock – sticks are not acceptable.  </a:t>
            </a:r>
          </a:p>
        </p:txBody>
      </p:sp>
    </p:spTree>
    <p:extLst>
      <p:ext uri="{BB962C8B-B14F-4D97-AF65-F5344CB8AC3E}">
        <p14:creationId xmlns:p14="http://schemas.microsoft.com/office/powerpoint/2010/main" val="243737751"/>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3690</TotalTime>
  <Words>1169</Words>
  <Application>Microsoft Office PowerPoint</Application>
  <PresentationFormat>Widescreen</PresentationFormat>
  <Paragraphs>157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Trebuchet MS</vt:lpstr>
      <vt:lpstr>Wingdings</vt:lpstr>
      <vt:lpstr>Wingdings 3</vt:lpstr>
      <vt:lpstr>Facet</vt:lpstr>
      <vt:lpstr>CHA Intake Agent Meeting &amp; NSPIRE Update</vt:lpstr>
      <vt:lpstr>Today’s Agenda: </vt:lpstr>
      <vt:lpstr>Introductions: </vt:lpstr>
      <vt:lpstr>CHA Contact information: </vt:lpstr>
      <vt:lpstr>Inspections Overview:</vt:lpstr>
      <vt:lpstr>Important Reminders: </vt:lpstr>
      <vt:lpstr>Smoke and Carbon Monoxide Detectors:</vt:lpstr>
      <vt:lpstr>PowerPoint Presentation</vt:lpstr>
      <vt:lpstr>Living Room – Additions: </vt:lpstr>
      <vt:lpstr>Kitchen– Additions: </vt:lpstr>
      <vt:lpstr>Bathroom– Additions: </vt:lpstr>
      <vt:lpstr>Other Rooms– Additions: </vt:lpstr>
      <vt:lpstr>Other Rooms– Additions: </vt:lpstr>
      <vt:lpstr>PowerPoint Presentation</vt:lpstr>
      <vt:lpstr>PowerPoint Presentation</vt:lpstr>
      <vt:lpstr>USIG –NSPIRE in 2 minute Topics </vt:lpstr>
      <vt:lpstr>PowerPoint Presentation</vt:lpstr>
      <vt:lpstr>Call any time   Let me know of any quarterly topic ideas   Power Point Slide, Payment Standards, and Utility Allowances will be emailed to you and saved on our website under Intake Agents / Meetings &amp; PPTs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 Intake Agent Meeting</dc:title>
  <dc:creator>Amanda Allard</dc:creator>
  <cp:lastModifiedBy>Amanda Allard</cp:lastModifiedBy>
  <cp:revision>91</cp:revision>
  <cp:lastPrinted>2025-09-23T18:31:36Z</cp:lastPrinted>
  <dcterms:created xsi:type="dcterms:W3CDTF">2023-09-13T16:55:07Z</dcterms:created>
  <dcterms:modified xsi:type="dcterms:W3CDTF">2025-09-26T17:11:26Z</dcterms:modified>
</cp:coreProperties>
</file>