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3" r:id="rId6"/>
    <p:sldId id="272" r:id="rId7"/>
    <p:sldId id="269" r:id="rId8"/>
    <p:sldId id="262" r:id="rId9"/>
    <p:sldId id="271" r:id="rId10"/>
    <p:sldId id="260" r:id="rId11"/>
    <p:sldId id="274" r:id="rId12"/>
    <p:sldId id="276" r:id="rId13"/>
    <p:sldId id="273" r:id="rId14"/>
    <p:sldId id="275" r:id="rId15"/>
    <p:sldId id="277" r:id="rId16"/>
    <p:sldId id="265"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6EA560-CF45-4DB4-AE44-BA32D6A45F1C}"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204697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EA560-CF45-4DB4-AE44-BA32D6A45F1C}"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113168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EA560-CF45-4DB4-AE44-BA32D6A45F1C}"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2133-F9A0-4B98-926A-4BDA6C948CE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37736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EA560-CF45-4DB4-AE44-BA32D6A45F1C}"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3054893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EA560-CF45-4DB4-AE44-BA32D6A45F1C}"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2133-F9A0-4B98-926A-4BDA6C948CE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20867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EA560-CF45-4DB4-AE44-BA32D6A45F1C}"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211562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EA560-CF45-4DB4-AE44-BA32D6A45F1C}"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1423249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EA560-CF45-4DB4-AE44-BA32D6A45F1C}"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330387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EA560-CF45-4DB4-AE44-BA32D6A45F1C}"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229915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EA560-CF45-4DB4-AE44-BA32D6A45F1C}"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51424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6EA560-CF45-4DB4-AE44-BA32D6A45F1C}"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349650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6EA560-CF45-4DB4-AE44-BA32D6A45F1C}"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1138185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6EA560-CF45-4DB4-AE44-BA32D6A45F1C}"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106097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EA560-CF45-4DB4-AE44-BA32D6A45F1C}"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381171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6EA560-CF45-4DB4-AE44-BA32D6A45F1C}"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399119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E6EA560-CF45-4DB4-AE44-BA32D6A45F1C}"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21063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6EA560-CF45-4DB4-AE44-BA32D6A45F1C}" type="datetimeFigureOut">
              <a:rPr lang="en-US" smtClean="0"/>
              <a:t>1/29/2024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A112133-F9A0-4B98-926A-4BDA6C948CE4}" type="slidenum">
              <a:rPr lang="en-US" smtClean="0"/>
              <a:t>‹#›</a:t>
            </a:fld>
            <a:endParaRPr lang="en-US"/>
          </a:p>
        </p:txBody>
      </p:sp>
    </p:spTree>
    <p:extLst>
      <p:ext uri="{BB962C8B-B14F-4D97-AF65-F5344CB8AC3E}">
        <p14:creationId xmlns:p14="http://schemas.microsoft.com/office/powerpoint/2010/main" val="11996345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file:///\\Champ\CHA\Admin%20-%20NEW\Housing%20Programs%20Director%20%20Documents\Intake%20Agents\NSPIRE_Checklist.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Wyoming"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mailto:aallard@cheyennehousing.org" TargetMode="External"/><Relationship Id="rId3" Type="http://schemas.openxmlformats.org/officeDocument/2006/relationships/hyperlink" Target="mailto:sgarza@cheyennehousing.org" TargetMode="External"/><Relationship Id="rId7" Type="http://schemas.openxmlformats.org/officeDocument/2006/relationships/hyperlink" Target="mailto:Rlynn@cheyennehousing.org" TargetMode="External"/><Relationship Id="rId2" Type="http://schemas.openxmlformats.org/officeDocument/2006/relationships/hyperlink" Target="mailto:acurrent@cheyennehousing.org" TargetMode="External"/><Relationship Id="rId1" Type="http://schemas.openxmlformats.org/officeDocument/2006/relationships/slideLayout" Target="../slideLayouts/slideLayout2.xml"/><Relationship Id="rId6" Type="http://schemas.openxmlformats.org/officeDocument/2006/relationships/hyperlink" Target="mailto:jleonard@cheyennehousing.org" TargetMode="External"/><Relationship Id="rId5" Type="http://schemas.openxmlformats.org/officeDocument/2006/relationships/hyperlink" Target="mailto:chenson@cheyennehousing.org" TargetMode="External"/><Relationship Id="rId4" Type="http://schemas.openxmlformats.org/officeDocument/2006/relationships/hyperlink" Target="mailto:tchizek@cheyennehousing.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A8940-979D-426A-AFB3-1D6850685967}"/>
              </a:ext>
            </a:extLst>
          </p:cNvPr>
          <p:cNvSpPr>
            <a:spLocks noGrp="1"/>
          </p:cNvSpPr>
          <p:nvPr>
            <p:ph type="ctrTitle"/>
          </p:nvPr>
        </p:nvSpPr>
        <p:spPr/>
        <p:txBody>
          <a:bodyPr/>
          <a:lstStyle/>
          <a:p>
            <a:r>
              <a:rPr lang="en-US" dirty="0"/>
              <a:t>CHA Intake Agent Meeting</a:t>
            </a:r>
          </a:p>
        </p:txBody>
      </p:sp>
      <p:sp>
        <p:nvSpPr>
          <p:cNvPr id="3" name="Subtitle 2">
            <a:extLst>
              <a:ext uri="{FF2B5EF4-FFF2-40B4-BE49-F238E27FC236}">
                <a16:creationId xmlns:a16="http://schemas.microsoft.com/office/drawing/2014/main" id="{629BF898-FAF5-49DD-9FED-00DC2D5B143A}"/>
              </a:ext>
            </a:extLst>
          </p:cNvPr>
          <p:cNvSpPr>
            <a:spLocks noGrp="1"/>
          </p:cNvSpPr>
          <p:nvPr>
            <p:ph type="subTitle" idx="1"/>
          </p:nvPr>
        </p:nvSpPr>
        <p:spPr>
          <a:xfrm>
            <a:off x="7379516" y="4147322"/>
            <a:ext cx="1319868" cy="550512"/>
          </a:xfrm>
        </p:spPr>
        <p:txBody>
          <a:bodyPr>
            <a:normAutofit fontScale="85000" lnSpcReduction="10000"/>
          </a:bodyPr>
          <a:lstStyle/>
          <a:p>
            <a:r>
              <a:rPr lang="en-US" sz="2400" dirty="0"/>
              <a:t>01/30/24 </a:t>
            </a:r>
          </a:p>
        </p:txBody>
      </p:sp>
    </p:spTree>
    <p:extLst>
      <p:ext uri="{BB962C8B-B14F-4D97-AF65-F5344CB8AC3E}">
        <p14:creationId xmlns:p14="http://schemas.microsoft.com/office/powerpoint/2010/main" val="2476255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66256-DAD9-4A23-849A-9DF64316E0EC}"/>
              </a:ext>
            </a:extLst>
          </p:cNvPr>
          <p:cNvSpPr>
            <a:spLocks noGrp="1"/>
          </p:cNvSpPr>
          <p:nvPr>
            <p:ph type="title"/>
          </p:nvPr>
        </p:nvSpPr>
        <p:spPr>
          <a:xfrm>
            <a:off x="585055" y="315986"/>
            <a:ext cx="8596668" cy="1320800"/>
          </a:xfrm>
        </p:spPr>
        <p:txBody>
          <a:bodyPr/>
          <a:lstStyle/>
          <a:p>
            <a:r>
              <a:rPr lang="en-US" dirty="0"/>
              <a:t>New Inspection Updates:  NSPIRE </a:t>
            </a:r>
            <a:br>
              <a:rPr lang="en-US" dirty="0"/>
            </a:br>
            <a:endParaRPr lang="en-US" dirty="0"/>
          </a:p>
        </p:txBody>
      </p:sp>
      <p:sp>
        <p:nvSpPr>
          <p:cNvPr id="3" name="Content Placeholder 2">
            <a:extLst>
              <a:ext uri="{FF2B5EF4-FFF2-40B4-BE49-F238E27FC236}">
                <a16:creationId xmlns:a16="http://schemas.microsoft.com/office/drawing/2014/main" id="{6BF2D5BB-336F-4FA0-A64B-C68A0EF38ED7}"/>
              </a:ext>
            </a:extLst>
          </p:cNvPr>
          <p:cNvSpPr>
            <a:spLocks noGrp="1"/>
          </p:cNvSpPr>
          <p:nvPr>
            <p:ph idx="1"/>
          </p:nvPr>
        </p:nvSpPr>
        <p:spPr>
          <a:xfrm>
            <a:off x="973124" y="1137131"/>
            <a:ext cx="7432645" cy="5112667"/>
          </a:xfrm>
        </p:spPr>
        <p:txBody>
          <a:bodyPr>
            <a:normAutofit/>
          </a:bodyPr>
          <a:lstStyle/>
          <a:p>
            <a:r>
              <a:rPr lang="en-US" dirty="0"/>
              <a:t>Al &amp; Amanda will be attending an industry training specific to Landlords for the transition from HQS to NSPIRE in February.  We will share that information with you and also offer Landlords to consider signing up for – we cannot pay for it.  </a:t>
            </a:r>
          </a:p>
          <a:p>
            <a:r>
              <a:rPr lang="en-US" dirty="0"/>
              <a:t>Overview </a:t>
            </a:r>
          </a:p>
          <a:p>
            <a:r>
              <a:rPr lang="en-US" dirty="0"/>
              <a:t>New checklist </a:t>
            </a:r>
          </a:p>
          <a:p>
            <a:endParaRPr lang="en-US" dirty="0"/>
          </a:p>
          <a:p>
            <a:endParaRPr lang="en-US" dirty="0"/>
          </a:p>
        </p:txBody>
      </p:sp>
    </p:spTree>
    <p:extLst>
      <p:ext uri="{BB962C8B-B14F-4D97-AF65-F5344CB8AC3E}">
        <p14:creationId xmlns:p14="http://schemas.microsoft.com/office/powerpoint/2010/main" val="4187657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957CD0-723E-47F6-880B-61426BB51160}"/>
              </a:ext>
            </a:extLst>
          </p:cNvPr>
          <p:cNvPicPr/>
          <p:nvPr/>
        </p:nvPicPr>
        <p:blipFill>
          <a:blip r:embed="rId2"/>
          <a:stretch>
            <a:fillRect/>
          </a:stretch>
        </p:blipFill>
        <p:spPr>
          <a:xfrm>
            <a:off x="486562" y="757608"/>
            <a:ext cx="8665128" cy="5693525"/>
          </a:xfrm>
          <a:prstGeom prst="rect">
            <a:avLst/>
          </a:prstGeom>
        </p:spPr>
      </p:pic>
    </p:spTree>
    <p:extLst>
      <p:ext uri="{BB962C8B-B14F-4D97-AF65-F5344CB8AC3E}">
        <p14:creationId xmlns:p14="http://schemas.microsoft.com/office/powerpoint/2010/main" val="2321963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7C5B75-7626-46A4-AA16-B7690CFA9D4B}"/>
              </a:ext>
            </a:extLst>
          </p:cNvPr>
          <p:cNvPicPr/>
          <p:nvPr/>
        </p:nvPicPr>
        <p:blipFill>
          <a:blip r:embed="rId2"/>
          <a:stretch>
            <a:fillRect/>
          </a:stretch>
        </p:blipFill>
        <p:spPr>
          <a:xfrm>
            <a:off x="503339" y="293616"/>
            <a:ext cx="8564461" cy="6056850"/>
          </a:xfrm>
          <a:prstGeom prst="rect">
            <a:avLst/>
          </a:prstGeom>
        </p:spPr>
      </p:pic>
    </p:spTree>
    <p:extLst>
      <p:ext uri="{BB962C8B-B14F-4D97-AF65-F5344CB8AC3E}">
        <p14:creationId xmlns:p14="http://schemas.microsoft.com/office/powerpoint/2010/main" val="3866327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52D89F-4791-4A1C-BE4E-A6BC2EAB5151}"/>
              </a:ext>
            </a:extLst>
          </p:cNvPr>
          <p:cNvPicPr/>
          <p:nvPr/>
        </p:nvPicPr>
        <p:blipFill>
          <a:blip r:embed="rId2"/>
          <a:stretch>
            <a:fillRect/>
          </a:stretch>
        </p:blipFill>
        <p:spPr>
          <a:xfrm>
            <a:off x="520117" y="209726"/>
            <a:ext cx="8547683" cy="6191074"/>
          </a:xfrm>
          <a:prstGeom prst="rect">
            <a:avLst/>
          </a:prstGeom>
        </p:spPr>
      </p:pic>
    </p:spTree>
    <p:extLst>
      <p:ext uri="{BB962C8B-B14F-4D97-AF65-F5344CB8AC3E}">
        <p14:creationId xmlns:p14="http://schemas.microsoft.com/office/powerpoint/2010/main" val="1373124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82CB67-CB9F-4B8A-80EB-F73EEC7CAB7D}"/>
              </a:ext>
            </a:extLst>
          </p:cNvPr>
          <p:cNvPicPr/>
          <p:nvPr/>
        </p:nvPicPr>
        <p:blipFill>
          <a:blip r:embed="rId2"/>
          <a:stretch>
            <a:fillRect/>
          </a:stretch>
        </p:blipFill>
        <p:spPr>
          <a:xfrm>
            <a:off x="604007" y="310393"/>
            <a:ext cx="8463793" cy="6048461"/>
          </a:xfrm>
          <a:prstGeom prst="rect">
            <a:avLst/>
          </a:prstGeom>
        </p:spPr>
      </p:pic>
    </p:spTree>
    <p:extLst>
      <p:ext uri="{BB962C8B-B14F-4D97-AF65-F5344CB8AC3E}">
        <p14:creationId xmlns:p14="http://schemas.microsoft.com/office/powerpoint/2010/main" val="374994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51C831-1809-4817-89DE-6A39E178E68B}"/>
              </a:ext>
            </a:extLst>
          </p:cNvPr>
          <p:cNvSpPr>
            <a:spLocks noGrp="1"/>
          </p:cNvSpPr>
          <p:nvPr>
            <p:ph idx="1"/>
          </p:nvPr>
        </p:nvSpPr>
        <p:spPr>
          <a:xfrm>
            <a:off x="1239397" y="2412258"/>
            <a:ext cx="8596668" cy="3880773"/>
          </a:xfrm>
        </p:spPr>
        <p:txBody>
          <a:bodyPr>
            <a:normAutofit/>
          </a:bodyPr>
          <a:lstStyle/>
          <a:p>
            <a:pPr marL="0" indent="0">
              <a:buNone/>
            </a:pPr>
            <a:r>
              <a:rPr lang="en-US" sz="7200" dirty="0">
                <a:hlinkClick r:id="rId2" action="ppaction://hlinkfile"/>
              </a:rPr>
              <a:t>NSPIRE Checklist </a:t>
            </a:r>
            <a:endParaRPr lang="en-US" sz="7200" dirty="0"/>
          </a:p>
        </p:txBody>
      </p:sp>
    </p:spTree>
    <p:extLst>
      <p:ext uri="{BB962C8B-B14F-4D97-AF65-F5344CB8AC3E}">
        <p14:creationId xmlns:p14="http://schemas.microsoft.com/office/powerpoint/2010/main" val="737538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C5B85-8F6A-47D0-837B-D7148A24AA56}"/>
              </a:ext>
            </a:extLst>
          </p:cNvPr>
          <p:cNvSpPr>
            <a:spLocks noGrp="1"/>
          </p:cNvSpPr>
          <p:nvPr>
            <p:ph type="title"/>
          </p:nvPr>
        </p:nvSpPr>
        <p:spPr>
          <a:xfrm>
            <a:off x="677334" y="609599"/>
            <a:ext cx="8596668" cy="4918745"/>
          </a:xfrm>
        </p:spPr>
        <p:txBody>
          <a:bodyPr>
            <a:normAutofit/>
          </a:bodyPr>
          <a:lstStyle/>
          <a:p>
            <a:pPr algn="ctr"/>
            <a:br>
              <a:rPr lang="en-US" sz="6600" dirty="0"/>
            </a:br>
            <a:r>
              <a:rPr lang="en-US" sz="6600" dirty="0"/>
              <a:t>What Questions </a:t>
            </a:r>
            <a:br>
              <a:rPr lang="en-US" sz="6600" dirty="0"/>
            </a:br>
            <a:r>
              <a:rPr lang="en-US" sz="6600" dirty="0"/>
              <a:t>or Suggestions </a:t>
            </a:r>
            <a:br>
              <a:rPr lang="en-US" sz="6600" dirty="0"/>
            </a:br>
            <a:r>
              <a:rPr lang="en-US" sz="6600" dirty="0"/>
              <a:t>Do you have? </a:t>
            </a:r>
          </a:p>
        </p:txBody>
      </p:sp>
    </p:spTree>
    <p:extLst>
      <p:ext uri="{BB962C8B-B14F-4D97-AF65-F5344CB8AC3E}">
        <p14:creationId xmlns:p14="http://schemas.microsoft.com/office/powerpoint/2010/main" val="347809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39901-5706-43BA-8F56-747930245E95}"/>
              </a:ext>
            </a:extLst>
          </p:cNvPr>
          <p:cNvSpPr>
            <a:spLocks noGrp="1"/>
          </p:cNvSpPr>
          <p:nvPr>
            <p:ph type="title"/>
          </p:nvPr>
        </p:nvSpPr>
        <p:spPr/>
        <p:txBody>
          <a:bodyPr/>
          <a:lstStyle/>
          <a:p>
            <a:r>
              <a:rPr lang="en-US" dirty="0"/>
              <a:t>Today’s Agenda	</a:t>
            </a:r>
          </a:p>
        </p:txBody>
      </p:sp>
      <p:sp>
        <p:nvSpPr>
          <p:cNvPr id="3" name="Content Placeholder 2">
            <a:extLst>
              <a:ext uri="{FF2B5EF4-FFF2-40B4-BE49-F238E27FC236}">
                <a16:creationId xmlns:a16="http://schemas.microsoft.com/office/drawing/2014/main" id="{D8581827-A028-4940-9736-F37FDAF064F0}"/>
              </a:ext>
            </a:extLst>
          </p:cNvPr>
          <p:cNvSpPr>
            <a:spLocks noGrp="1"/>
          </p:cNvSpPr>
          <p:nvPr>
            <p:ph idx="1"/>
          </p:nvPr>
        </p:nvSpPr>
        <p:spPr>
          <a:xfrm>
            <a:off x="593444" y="1413968"/>
            <a:ext cx="8596668" cy="3880773"/>
          </a:xfrm>
        </p:spPr>
        <p:txBody>
          <a:bodyPr/>
          <a:lstStyle/>
          <a:p>
            <a:r>
              <a:rPr lang="en-US" dirty="0"/>
              <a:t>Introductions </a:t>
            </a:r>
          </a:p>
          <a:p>
            <a:r>
              <a:rPr lang="en-US" dirty="0"/>
              <a:t>Contact Updates </a:t>
            </a:r>
          </a:p>
          <a:p>
            <a:r>
              <a:rPr lang="en-US" dirty="0"/>
              <a:t>Communications</a:t>
            </a:r>
          </a:p>
          <a:p>
            <a:r>
              <a:rPr lang="en-US" dirty="0"/>
              <a:t>Random Shares</a:t>
            </a:r>
          </a:p>
          <a:p>
            <a:r>
              <a:rPr lang="en-US" dirty="0"/>
              <a:t>Voucher Program updates &amp; Timelines </a:t>
            </a:r>
          </a:p>
          <a:p>
            <a:r>
              <a:rPr lang="en-US" dirty="0"/>
              <a:t>Inspection Types Overview </a:t>
            </a:r>
          </a:p>
          <a:p>
            <a:r>
              <a:rPr lang="en-US" dirty="0"/>
              <a:t>Failed Inspection Letters &amp; Timeframes </a:t>
            </a:r>
          </a:p>
          <a:p>
            <a:r>
              <a:rPr lang="en-US" dirty="0"/>
              <a:t>New Inspection Updates - NSPIRE</a:t>
            </a:r>
          </a:p>
          <a:p>
            <a:r>
              <a:rPr lang="en-US" dirty="0"/>
              <a:t>Your questions </a:t>
            </a:r>
          </a:p>
          <a:p>
            <a:endParaRPr lang="en-US" dirty="0"/>
          </a:p>
        </p:txBody>
      </p:sp>
    </p:spTree>
    <p:extLst>
      <p:ext uri="{BB962C8B-B14F-4D97-AF65-F5344CB8AC3E}">
        <p14:creationId xmlns:p14="http://schemas.microsoft.com/office/powerpoint/2010/main" val="62129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8A6C4BF9-9ADE-4835-AEBD-2B7B15305A3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68471" y="1330550"/>
            <a:ext cx="5847127" cy="3992162"/>
          </a:xfrm>
        </p:spPr>
      </p:pic>
      <p:sp>
        <p:nvSpPr>
          <p:cNvPr id="22" name="TextBox 21">
            <a:extLst>
              <a:ext uri="{FF2B5EF4-FFF2-40B4-BE49-F238E27FC236}">
                <a16:creationId xmlns:a16="http://schemas.microsoft.com/office/drawing/2014/main" id="{F6E924C2-0DBD-45AE-A116-63E6620F34F3}"/>
              </a:ext>
            </a:extLst>
          </p:cNvPr>
          <p:cNvSpPr txBox="1"/>
          <p:nvPr/>
        </p:nvSpPr>
        <p:spPr>
          <a:xfrm>
            <a:off x="788565" y="6429611"/>
            <a:ext cx="7852096" cy="230832"/>
          </a:xfrm>
          <a:prstGeom prst="rect">
            <a:avLst/>
          </a:prstGeom>
          <a:noFill/>
        </p:spPr>
        <p:txBody>
          <a:bodyPr wrap="square" rtlCol="0">
            <a:spAutoFit/>
          </a:bodyPr>
          <a:lstStyle/>
          <a:p>
            <a:r>
              <a:rPr lang="en-US" sz="900">
                <a:hlinkClick r:id="rId3" tooltip="https://en.wikipedia.org/wiki/Wyoming"/>
              </a:rPr>
              <a:t>This Photo</a:t>
            </a:r>
            <a:r>
              <a:rPr lang="en-US" sz="900"/>
              <a:t> by Unknown Author is licensed under </a:t>
            </a:r>
            <a:r>
              <a:rPr lang="en-US" sz="900">
                <a:hlinkClick r:id="rId4" tooltip="https://creativecommons.org/licenses/by-sa/3.0/"/>
              </a:rPr>
              <a:t>CC BY-SA</a:t>
            </a:r>
            <a:endParaRPr lang="en-US" sz="900"/>
          </a:p>
        </p:txBody>
      </p:sp>
      <p:sp>
        <p:nvSpPr>
          <p:cNvPr id="2" name="Title 1">
            <a:extLst>
              <a:ext uri="{FF2B5EF4-FFF2-40B4-BE49-F238E27FC236}">
                <a16:creationId xmlns:a16="http://schemas.microsoft.com/office/drawing/2014/main" id="{CD7CCDAB-9CD5-48C0-903F-6EAF796EA60E}"/>
              </a:ext>
            </a:extLst>
          </p:cNvPr>
          <p:cNvSpPr>
            <a:spLocks noGrp="1"/>
          </p:cNvSpPr>
          <p:nvPr>
            <p:ph type="title"/>
          </p:nvPr>
        </p:nvSpPr>
        <p:spPr>
          <a:xfrm>
            <a:off x="106883" y="114912"/>
            <a:ext cx="8596668" cy="1320800"/>
          </a:xfrm>
        </p:spPr>
        <p:txBody>
          <a:bodyPr/>
          <a:lstStyle/>
          <a:p>
            <a:r>
              <a:rPr lang="en-US" dirty="0"/>
              <a:t>Introductions: </a:t>
            </a:r>
          </a:p>
        </p:txBody>
      </p:sp>
      <p:sp>
        <p:nvSpPr>
          <p:cNvPr id="12" name="TextBox 11">
            <a:extLst>
              <a:ext uri="{FF2B5EF4-FFF2-40B4-BE49-F238E27FC236}">
                <a16:creationId xmlns:a16="http://schemas.microsoft.com/office/drawing/2014/main" id="{8DE8808C-56D2-46AA-9E10-ED460C141262}"/>
              </a:ext>
            </a:extLst>
          </p:cNvPr>
          <p:cNvSpPr txBox="1"/>
          <p:nvPr/>
        </p:nvSpPr>
        <p:spPr>
          <a:xfrm>
            <a:off x="4629893" y="609600"/>
            <a:ext cx="1150638" cy="923330"/>
          </a:xfrm>
          <a:prstGeom prst="rect">
            <a:avLst/>
          </a:prstGeom>
          <a:noFill/>
        </p:spPr>
        <p:txBody>
          <a:bodyPr wrap="square" rtlCol="0">
            <a:spAutoFit/>
          </a:bodyPr>
          <a:lstStyle/>
          <a:p>
            <a:r>
              <a:rPr lang="en-US" b="1" dirty="0">
                <a:solidFill>
                  <a:srgbClr val="7030A0"/>
                </a:solidFill>
              </a:rPr>
              <a:t>Trisha in Sheridan </a:t>
            </a:r>
          </a:p>
          <a:p>
            <a:endParaRPr lang="en-US" dirty="0"/>
          </a:p>
        </p:txBody>
      </p:sp>
      <p:sp>
        <p:nvSpPr>
          <p:cNvPr id="13" name="TextBox 12">
            <a:extLst>
              <a:ext uri="{FF2B5EF4-FFF2-40B4-BE49-F238E27FC236}">
                <a16:creationId xmlns:a16="http://schemas.microsoft.com/office/drawing/2014/main" id="{43D22F41-E527-4D3D-BA5E-52A260B9FF87}"/>
              </a:ext>
            </a:extLst>
          </p:cNvPr>
          <p:cNvSpPr txBox="1"/>
          <p:nvPr/>
        </p:nvSpPr>
        <p:spPr>
          <a:xfrm>
            <a:off x="7139383" y="402160"/>
            <a:ext cx="992579" cy="1200329"/>
          </a:xfrm>
          <a:prstGeom prst="rect">
            <a:avLst/>
          </a:prstGeom>
          <a:noFill/>
        </p:spPr>
        <p:txBody>
          <a:bodyPr wrap="none" rtlCol="0">
            <a:spAutoFit/>
          </a:bodyPr>
          <a:lstStyle/>
          <a:p>
            <a:pPr algn="ctr"/>
            <a:r>
              <a:rPr lang="en-US" b="1" dirty="0">
                <a:solidFill>
                  <a:srgbClr val="7030A0"/>
                </a:solidFill>
              </a:rPr>
              <a:t>Sherrie</a:t>
            </a:r>
          </a:p>
          <a:p>
            <a:pPr algn="ctr"/>
            <a:r>
              <a:rPr lang="en-US" b="1" dirty="0">
                <a:solidFill>
                  <a:srgbClr val="7030A0"/>
                </a:solidFill>
              </a:rPr>
              <a:t>In </a:t>
            </a:r>
          </a:p>
          <a:p>
            <a:pPr algn="ctr"/>
            <a:r>
              <a:rPr lang="en-US" b="1" dirty="0">
                <a:solidFill>
                  <a:srgbClr val="7030A0"/>
                </a:solidFill>
              </a:rPr>
              <a:t>Gillette</a:t>
            </a:r>
          </a:p>
          <a:p>
            <a:endParaRPr lang="en-US" dirty="0"/>
          </a:p>
        </p:txBody>
      </p:sp>
      <p:sp>
        <p:nvSpPr>
          <p:cNvPr id="14" name="TextBox 13">
            <a:extLst>
              <a:ext uri="{FF2B5EF4-FFF2-40B4-BE49-F238E27FC236}">
                <a16:creationId xmlns:a16="http://schemas.microsoft.com/office/drawing/2014/main" id="{35FD6410-831C-4996-8C4B-0E37722EAE6B}"/>
              </a:ext>
            </a:extLst>
          </p:cNvPr>
          <p:cNvSpPr txBox="1"/>
          <p:nvPr/>
        </p:nvSpPr>
        <p:spPr>
          <a:xfrm>
            <a:off x="5642260" y="5364938"/>
            <a:ext cx="1076666" cy="1200329"/>
          </a:xfrm>
          <a:prstGeom prst="rect">
            <a:avLst/>
          </a:prstGeom>
          <a:noFill/>
        </p:spPr>
        <p:txBody>
          <a:bodyPr wrap="square" rtlCol="0">
            <a:spAutoFit/>
          </a:bodyPr>
          <a:lstStyle/>
          <a:p>
            <a:pPr algn="ctr"/>
            <a:r>
              <a:rPr lang="en-US" b="1" dirty="0">
                <a:solidFill>
                  <a:srgbClr val="7030A0"/>
                </a:solidFill>
              </a:rPr>
              <a:t>Kaylee in Laramie</a:t>
            </a:r>
          </a:p>
          <a:p>
            <a:pPr algn="ctr"/>
            <a:endParaRPr lang="en-US" dirty="0"/>
          </a:p>
        </p:txBody>
      </p:sp>
      <p:sp>
        <p:nvSpPr>
          <p:cNvPr id="16" name="TextBox 15">
            <a:extLst>
              <a:ext uri="{FF2B5EF4-FFF2-40B4-BE49-F238E27FC236}">
                <a16:creationId xmlns:a16="http://schemas.microsoft.com/office/drawing/2014/main" id="{1504DEDE-0DBC-4220-B0D6-DEB8655F28FC}"/>
              </a:ext>
            </a:extLst>
          </p:cNvPr>
          <p:cNvSpPr txBox="1"/>
          <p:nvPr/>
        </p:nvSpPr>
        <p:spPr>
          <a:xfrm>
            <a:off x="7278035" y="5352131"/>
            <a:ext cx="1275126" cy="923330"/>
          </a:xfrm>
          <a:prstGeom prst="rect">
            <a:avLst/>
          </a:prstGeom>
          <a:noFill/>
        </p:spPr>
        <p:txBody>
          <a:bodyPr wrap="square" rtlCol="0">
            <a:spAutoFit/>
          </a:bodyPr>
          <a:lstStyle/>
          <a:p>
            <a:pPr algn="ctr"/>
            <a:r>
              <a:rPr lang="en-US" b="1" dirty="0">
                <a:solidFill>
                  <a:srgbClr val="7030A0"/>
                </a:solidFill>
              </a:rPr>
              <a:t>Al in Cheyenne</a:t>
            </a:r>
          </a:p>
          <a:p>
            <a:endParaRPr lang="en-US" dirty="0"/>
          </a:p>
        </p:txBody>
      </p:sp>
      <p:sp>
        <p:nvSpPr>
          <p:cNvPr id="17" name="TextBox 16">
            <a:extLst>
              <a:ext uri="{FF2B5EF4-FFF2-40B4-BE49-F238E27FC236}">
                <a16:creationId xmlns:a16="http://schemas.microsoft.com/office/drawing/2014/main" id="{A6773CA6-3D3E-4BF6-A43E-E1746D14DDC2}"/>
              </a:ext>
            </a:extLst>
          </p:cNvPr>
          <p:cNvSpPr txBox="1"/>
          <p:nvPr/>
        </p:nvSpPr>
        <p:spPr>
          <a:xfrm>
            <a:off x="5930440" y="684219"/>
            <a:ext cx="992579" cy="646331"/>
          </a:xfrm>
          <a:prstGeom prst="rect">
            <a:avLst/>
          </a:prstGeom>
          <a:noFill/>
        </p:spPr>
        <p:txBody>
          <a:bodyPr wrap="square" rtlCol="0">
            <a:spAutoFit/>
          </a:bodyPr>
          <a:lstStyle/>
          <a:p>
            <a:r>
              <a:rPr lang="en-US" b="1" dirty="0">
                <a:solidFill>
                  <a:srgbClr val="7030A0"/>
                </a:solidFill>
              </a:rPr>
              <a:t>Jan in </a:t>
            </a:r>
          </a:p>
          <a:p>
            <a:r>
              <a:rPr lang="en-US" b="1" dirty="0">
                <a:solidFill>
                  <a:srgbClr val="7030A0"/>
                </a:solidFill>
              </a:rPr>
              <a:t>Buffalo</a:t>
            </a:r>
          </a:p>
        </p:txBody>
      </p:sp>
      <p:sp>
        <p:nvSpPr>
          <p:cNvPr id="18" name="TextBox 17">
            <a:extLst>
              <a:ext uri="{FF2B5EF4-FFF2-40B4-BE49-F238E27FC236}">
                <a16:creationId xmlns:a16="http://schemas.microsoft.com/office/drawing/2014/main" id="{92127801-1345-47F4-B452-CA13896AC790}"/>
              </a:ext>
            </a:extLst>
          </p:cNvPr>
          <p:cNvSpPr txBox="1"/>
          <p:nvPr/>
        </p:nvSpPr>
        <p:spPr>
          <a:xfrm>
            <a:off x="4286040" y="5414496"/>
            <a:ext cx="1076666" cy="923330"/>
          </a:xfrm>
          <a:prstGeom prst="rect">
            <a:avLst/>
          </a:prstGeom>
          <a:noFill/>
        </p:spPr>
        <p:txBody>
          <a:bodyPr wrap="square" rtlCol="0">
            <a:spAutoFit/>
          </a:bodyPr>
          <a:lstStyle/>
          <a:p>
            <a:r>
              <a:rPr lang="en-US" b="1" dirty="0">
                <a:solidFill>
                  <a:srgbClr val="7030A0"/>
                </a:solidFill>
              </a:rPr>
              <a:t>Sonia in Rawlins</a:t>
            </a:r>
          </a:p>
          <a:p>
            <a:endParaRPr lang="en-US" dirty="0"/>
          </a:p>
        </p:txBody>
      </p:sp>
      <p:sp>
        <p:nvSpPr>
          <p:cNvPr id="19" name="TextBox 18">
            <a:extLst>
              <a:ext uri="{FF2B5EF4-FFF2-40B4-BE49-F238E27FC236}">
                <a16:creationId xmlns:a16="http://schemas.microsoft.com/office/drawing/2014/main" id="{9D75E08E-4A06-4812-897B-14491C5F8388}"/>
              </a:ext>
            </a:extLst>
          </p:cNvPr>
          <p:cNvSpPr txBox="1"/>
          <p:nvPr/>
        </p:nvSpPr>
        <p:spPr>
          <a:xfrm>
            <a:off x="747582" y="3359566"/>
            <a:ext cx="1250639" cy="1477328"/>
          </a:xfrm>
          <a:prstGeom prst="rect">
            <a:avLst/>
          </a:prstGeom>
          <a:noFill/>
        </p:spPr>
        <p:txBody>
          <a:bodyPr wrap="square" rtlCol="0">
            <a:spAutoFit/>
          </a:bodyPr>
          <a:lstStyle/>
          <a:p>
            <a:r>
              <a:rPr lang="en-US" b="1" dirty="0">
                <a:solidFill>
                  <a:srgbClr val="7030A0"/>
                </a:solidFill>
              </a:rPr>
              <a:t>Jane / Marla in Riverton &amp; Lander</a:t>
            </a:r>
          </a:p>
          <a:p>
            <a:endParaRPr lang="en-US" dirty="0"/>
          </a:p>
        </p:txBody>
      </p:sp>
      <p:sp>
        <p:nvSpPr>
          <p:cNvPr id="20" name="TextBox 19">
            <a:extLst>
              <a:ext uri="{FF2B5EF4-FFF2-40B4-BE49-F238E27FC236}">
                <a16:creationId xmlns:a16="http://schemas.microsoft.com/office/drawing/2014/main" id="{9BFBA4B2-FDFC-4CFD-B18F-FACF09E29366}"/>
              </a:ext>
            </a:extLst>
          </p:cNvPr>
          <p:cNvSpPr txBox="1"/>
          <p:nvPr/>
        </p:nvSpPr>
        <p:spPr>
          <a:xfrm>
            <a:off x="578952" y="1592405"/>
            <a:ext cx="1391137" cy="923330"/>
          </a:xfrm>
          <a:prstGeom prst="rect">
            <a:avLst/>
          </a:prstGeom>
          <a:noFill/>
        </p:spPr>
        <p:txBody>
          <a:bodyPr wrap="square" rtlCol="0">
            <a:spAutoFit/>
          </a:bodyPr>
          <a:lstStyle/>
          <a:p>
            <a:r>
              <a:rPr lang="en-US" b="1" dirty="0">
                <a:solidFill>
                  <a:srgbClr val="7030A0"/>
                </a:solidFill>
              </a:rPr>
              <a:t>Susan in Cody &amp;</a:t>
            </a:r>
          </a:p>
          <a:p>
            <a:r>
              <a:rPr lang="en-US" b="1" dirty="0">
                <a:solidFill>
                  <a:srgbClr val="7030A0"/>
                </a:solidFill>
              </a:rPr>
              <a:t> Powell</a:t>
            </a:r>
          </a:p>
        </p:txBody>
      </p:sp>
    </p:spTree>
    <p:extLst>
      <p:ext uri="{BB962C8B-B14F-4D97-AF65-F5344CB8AC3E}">
        <p14:creationId xmlns:p14="http://schemas.microsoft.com/office/powerpoint/2010/main" val="117724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3E64-B2DA-4DF4-90D6-0ABE407A72B7}"/>
              </a:ext>
            </a:extLst>
          </p:cNvPr>
          <p:cNvSpPr>
            <a:spLocks noGrp="1"/>
          </p:cNvSpPr>
          <p:nvPr>
            <p:ph type="title"/>
          </p:nvPr>
        </p:nvSpPr>
        <p:spPr>
          <a:xfrm>
            <a:off x="90104" y="232096"/>
            <a:ext cx="8596668" cy="1320800"/>
          </a:xfrm>
        </p:spPr>
        <p:txBody>
          <a:bodyPr/>
          <a:lstStyle/>
          <a:p>
            <a:r>
              <a:rPr lang="en-US" dirty="0"/>
              <a:t>CHA Contact information: </a:t>
            </a:r>
          </a:p>
        </p:txBody>
      </p:sp>
      <p:sp>
        <p:nvSpPr>
          <p:cNvPr id="3" name="Content Placeholder 2">
            <a:extLst>
              <a:ext uri="{FF2B5EF4-FFF2-40B4-BE49-F238E27FC236}">
                <a16:creationId xmlns:a16="http://schemas.microsoft.com/office/drawing/2014/main" id="{2820CB7E-DC28-4B09-8D52-040593CE6320}"/>
              </a:ext>
            </a:extLst>
          </p:cNvPr>
          <p:cNvSpPr>
            <a:spLocks noGrp="1"/>
          </p:cNvSpPr>
          <p:nvPr>
            <p:ph idx="1"/>
          </p:nvPr>
        </p:nvSpPr>
        <p:spPr>
          <a:xfrm>
            <a:off x="450830" y="1029983"/>
            <a:ext cx="8596668" cy="5528777"/>
          </a:xfrm>
        </p:spPr>
        <p:txBody>
          <a:bodyPr>
            <a:normAutofit fontScale="92500" lnSpcReduction="20000"/>
          </a:bodyPr>
          <a:lstStyle/>
          <a:p>
            <a:r>
              <a:rPr lang="en-US" dirty="0"/>
              <a:t>The case managers in Section 8 current tenant Vouchers are assigned by the tenant’s last name</a:t>
            </a:r>
          </a:p>
          <a:p>
            <a:pPr marL="0" indent="0">
              <a:buNone/>
            </a:pPr>
            <a:r>
              <a:rPr lang="en-US" dirty="0"/>
              <a:t>	(aka annual or special inspections): </a:t>
            </a:r>
          </a:p>
          <a:p>
            <a:pPr lvl="1"/>
            <a:r>
              <a:rPr lang="en-US" dirty="0"/>
              <a:t>A – G:  Aletha Current; 307-633-8338; </a:t>
            </a:r>
            <a:r>
              <a:rPr lang="en-US" dirty="0">
                <a:hlinkClick r:id="rId2"/>
              </a:rPr>
              <a:t>acurrent@cheyennehousing.org</a:t>
            </a:r>
            <a:endParaRPr lang="en-US" dirty="0"/>
          </a:p>
          <a:p>
            <a:pPr lvl="1"/>
            <a:r>
              <a:rPr lang="en-US" dirty="0"/>
              <a:t>H – 0:  Sylvia Garza; 307-633-8322; </a:t>
            </a:r>
            <a:r>
              <a:rPr lang="en-US" dirty="0">
                <a:hlinkClick r:id="rId3"/>
              </a:rPr>
              <a:t>sgarza@cheyennehousing.org</a:t>
            </a:r>
            <a:endParaRPr lang="en-US" dirty="0"/>
          </a:p>
          <a:p>
            <a:pPr lvl="1"/>
            <a:r>
              <a:rPr lang="en-US" dirty="0"/>
              <a:t>P – Z:  Teresa Chizek; 307-633-8336; </a:t>
            </a:r>
            <a:r>
              <a:rPr lang="en-US" dirty="0">
                <a:hlinkClick r:id="rId4"/>
              </a:rPr>
              <a:t>tchizek@cheyennehousing.org</a:t>
            </a:r>
            <a:endParaRPr lang="en-US" dirty="0"/>
          </a:p>
          <a:p>
            <a:pPr marL="457200" lvl="1" indent="0">
              <a:buNone/>
            </a:pPr>
            <a:r>
              <a:rPr lang="en-US" b="1" dirty="0">
                <a:solidFill>
                  <a:schemeClr val="accent1">
                    <a:lumMod val="75000"/>
                  </a:schemeClr>
                </a:solidFill>
              </a:rPr>
              <a:t>Please note all annual inspection results should be emailed to Amanda.  </a:t>
            </a:r>
          </a:p>
          <a:p>
            <a:pPr marL="457200" lvl="1" indent="0">
              <a:buNone/>
            </a:pPr>
            <a:endParaRPr lang="en-US" dirty="0"/>
          </a:p>
          <a:p>
            <a:r>
              <a:rPr lang="en-US" dirty="0"/>
              <a:t>The Eligibility team works with applicants throughout the process of receiving a Section 8 Voucher: </a:t>
            </a:r>
          </a:p>
          <a:p>
            <a:pPr marL="0" indent="0">
              <a:buNone/>
            </a:pPr>
            <a:r>
              <a:rPr lang="en-US" dirty="0"/>
              <a:t>	(aka initial inspections): </a:t>
            </a:r>
          </a:p>
          <a:p>
            <a:pPr lvl="1"/>
            <a:r>
              <a:rPr lang="en-US" dirty="0"/>
              <a:t>Christy Henson; 307-633-8329; </a:t>
            </a:r>
            <a:r>
              <a:rPr lang="en-US" dirty="0">
                <a:hlinkClick r:id="rId5"/>
              </a:rPr>
              <a:t>chenson@cheyennehousing.org</a:t>
            </a:r>
            <a:endParaRPr lang="en-US" dirty="0"/>
          </a:p>
          <a:p>
            <a:pPr lvl="1"/>
            <a:r>
              <a:rPr lang="en-US" dirty="0"/>
              <a:t>Janelle Leonard; 307-633-8335; </a:t>
            </a:r>
            <a:r>
              <a:rPr lang="en-US" dirty="0">
                <a:hlinkClick r:id="rId6"/>
              </a:rPr>
              <a:t>jleonard@cheyennehousing.org</a:t>
            </a:r>
            <a:endParaRPr lang="en-US" dirty="0"/>
          </a:p>
          <a:p>
            <a:pPr lvl="1"/>
            <a:r>
              <a:rPr lang="en-US" dirty="0"/>
              <a:t>Renee Lynn; 307-633-8331; </a:t>
            </a:r>
            <a:r>
              <a:rPr lang="en-US" dirty="0">
                <a:hlinkClick r:id="rId7"/>
              </a:rPr>
              <a:t>Rlynn@cheyennehousing.org</a:t>
            </a:r>
            <a:endParaRPr lang="en-US" dirty="0"/>
          </a:p>
          <a:p>
            <a:pPr marL="457200" lvl="1" indent="0">
              <a:buNone/>
            </a:pPr>
            <a:r>
              <a:rPr lang="en-US" b="1" dirty="0">
                <a:solidFill>
                  <a:schemeClr val="accent1">
                    <a:lumMod val="75000"/>
                  </a:schemeClr>
                </a:solidFill>
              </a:rPr>
              <a:t>Please note all initial inspection results should be emailed to Janelle &amp; Renee.  </a:t>
            </a:r>
          </a:p>
          <a:p>
            <a:pPr marL="457200" lvl="1" indent="0">
              <a:buNone/>
            </a:pPr>
            <a:endParaRPr lang="en-US" b="1" dirty="0">
              <a:solidFill>
                <a:schemeClr val="accent1">
                  <a:lumMod val="75000"/>
                </a:schemeClr>
              </a:solidFill>
            </a:endParaRPr>
          </a:p>
          <a:p>
            <a:r>
              <a:rPr lang="en-US" dirty="0"/>
              <a:t>Housing Programs Director / HQS QC Inspector: Amanda Allard; 307-633-8314; </a:t>
            </a:r>
            <a:r>
              <a:rPr lang="en-US" dirty="0">
                <a:hlinkClick r:id="rId8"/>
              </a:rPr>
              <a:t>aallard@cheyennehousing.org</a:t>
            </a:r>
            <a:endParaRPr lang="en-US" dirty="0"/>
          </a:p>
          <a:p>
            <a:pPr marL="457200" lvl="1" indent="0">
              <a:buNone/>
            </a:pPr>
            <a:endParaRPr lang="en-US" b="1" dirty="0">
              <a:solidFill>
                <a:schemeClr val="accent1">
                  <a:lumMod val="75000"/>
                </a:schemeClr>
              </a:solidFill>
            </a:endParaRPr>
          </a:p>
          <a:p>
            <a:pPr marL="457200" lvl="1" indent="0">
              <a:buNone/>
            </a:pPr>
            <a:endParaRPr lang="en-US" dirty="0"/>
          </a:p>
        </p:txBody>
      </p:sp>
    </p:spTree>
    <p:extLst>
      <p:ext uri="{BB962C8B-B14F-4D97-AF65-F5344CB8AC3E}">
        <p14:creationId xmlns:p14="http://schemas.microsoft.com/office/powerpoint/2010/main" val="4040583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52593-0BFE-4829-B109-B7DD8CC6A3E3}"/>
              </a:ext>
            </a:extLst>
          </p:cNvPr>
          <p:cNvSpPr>
            <a:spLocks noGrp="1"/>
          </p:cNvSpPr>
          <p:nvPr>
            <p:ph type="title"/>
          </p:nvPr>
        </p:nvSpPr>
        <p:spPr>
          <a:xfrm>
            <a:off x="232717" y="232096"/>
            <a:ext cx="8596668" cy="741028"/>
          </a:xfrm>
        </p:spPr>
        <p:txBody>
          <a:bodyPr>
            <a:normAutofit/>
          </a:bodyPr>
          <a:lstStyle/>
          <a:p>
            <a:r>
              <a:rPr lang="en-US" dirty="0"/>
              <a:t>Communications: </a:t>
            </a:r>
          </a:p>
        </p:txBody>
      </p:sp>
      <p:sp>
        <p:nvSpPr>
          <p:cNvPr id="3" name="Content Placeholder 2">
            <a:extLst>
              <a:ext uri="{FF2B5EF4-FFF2-40B4-BE49-F238E27FC236}">
                <a16:creationId xmlns:a16="http://schemas.microsoft.com/office/drawing/2014/main" id="{25E51F7B-9050-49A8-9D9B-D15CA7C11EB1}"/>
              </a:ext>
            </a:extLst>
          </p:cNvPr>
          <p:cNvSpPr>
            <a:spLocks noGrp="1"/>
          </p:cNvSpPr>
          <p:nvPr>
            <p:ph idx="1"/>
          </p:nvPr>
        </p:nvSpPr>
        <p:spPr>
          <a:xfrm>
            <a:off x="534721" y="973124"/>
            <a:ext cx="8596668" cy="3880773"/>
          </a:xfrm>
        </p:spPr>
        <p:txBody>
          <a:bodyPr/>
          <a:lstStyle/>
          <a:p>
            <a:r>
              <a:rPr lang="en-US" dirty="0"/>
              <a:t>Calls are okay but emails are better</a:t>
            </a:r>
          </a:p>
          <a:p>
            <a:r>
              <a:rPr lang="en-US" dirty="0"/>
              <a:t>Be sure to list applicant name in the subject line </a:t>
            </a:r>
          </a:p>
          <a:p>
            <a:r>
              <a:rPr lang="en-US" dirty="0"/>
              <a:t>Attaching inspections as PDFs saved by tenant name is ideal</a:t>
            </a:r>
          </a:p>
          <a:p>
            <a:r>
              <a:rPr lang="en-US" dirty="0"/>
              <a:t>If you schedule an initial inspection days out please let Eligibility know otherwise we will send follow-up emails every 5 days.   </a:t>
            </a:r>
          </a:p>
          <a:p>
            <a:pPr marL="0" indent="0">
              <a:buNone/>
            </a:pPr>
            <a:endParaRPr lang="en-US" dirty="0"/>
          </a:p>
        </p:txBody>
      </p:sp>
    </p:spTree>
    <p:extLst>
      <p:ext uri="{BB962C8B-B14F-4D97-AF65-F5344CB8AC3E}">
        <p14:creationId xmlns:p14="http://schemas.microsoft.com/office/powerpoint/2010/main" val="141376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9ABA-1A71-485D-8FBC-E40CD47A68CC}"/>
              </a:ext>
            </a:extLst>
          </p:cNvPr>
          <p:cNvSpPr>
            <a:spLocks noGrp="1"/>
          </p:cNvSpPr>
          <p:nvPr>
            <p:ph type="title"/>
          </p:nvPr>
        </p:nvSpPr>
        <p:spPr/>
        <p:txBody>
          <a:bodyPr/>
          <a:lstStyle/>
          <a:p>
            <a:r>
              <a:rPr lang="en-US" dirty="0"/>
              <a:t>Random Shares: </a:t>
            </a:r>
          </a:p>
        </p:txBody>
      </p:sp>
      <p:sp>
        <p:nvSpPr>
          <p:cNvPr id="3" name="Content Placeholder 2">
            <a:extLst>
              <a:ext uri="{FF2B5EF4-FFF2-40B4-BE49-F238E27FC236}">
                <a16:creationId xmlns:a16="http://schemas.microsoft.com/office/drawing/2014/main" id="{7E5DB253-7FF3-430E-A818-F7C089D72582}"/>
              </a:ext>
            </a:extLst>
          </p:cNvPr>
          <p:cNvSpPr>
            <a:spLocks noGrp="1"/>
          </p:cNvSpPr>
          <p:nvPr>
            <p:ph idx="1"/>
          </p:nvPr>
        </p:nvSpPr>
        <p:spPr>
          <a:xfrm>
            <a:off x="736057" y="1488613"/>
            <a:ext cx="8596668" cy="5264525"/>
          </a:xfrm>
        </p:spPr>
        <p:txBody>
          <a:bodyPr>
            <a:normAutofit/>
          </a:bodyPr>
          <a:lstStyle/>
          <a:p>
            <a:r>
              <a:rPr lang="en-US" dirty="0"/>
              <a:t>Pre-applications only require the 3 page form; we do not need all of the supporting documents – that is requested when they are selected from the waiting list and complete the new intake packet.  </a:t>
            </a:r>
          </a:p>
          <a:p>
            <a:r>
              <a:rPr lang="en-US" dirty="0"/>
              <a:t>QC Inspections in early June 2024! </a:t>
            </a:r>
          </a:p>
          <a:p>
            <a:r>
              <a:rPr lang="en-US" dirty="0"/>
              <a:t>Please help us tell Landlords: </a:t>
            </a:r>
          </a:p>
          <a:p>
            <a:pPr lvl="1"/>
            <a:r>
              <a:rPr lang="en-US" dirty="0"/>
              <a:t>To share tenant issues – lease violations, termination, etc. </a:t>
            </a:r>
          </a:p>
          <a:p>
            <a:pPr lvl="1"/>
            <a:r>
              <a:rPr lang="en-US" dirty="0"/>
              <a:t>Notify us before moving a tenant within their units </a:t>
            </a:r>
          </a:p>
          <a:p>
            <a:r>
              <a:rPr lang="en-US" dirty="0"/>
              <a:t>We do not pay for lot rent only when a customer owns their trailer unless they are grandfathered into the program from years ago.      </a:t>
            </a:r>
          </a:p>
          <a:p>
            <a:endParaRPr lang="en-US" dirty="0"/>
          </a:p>
          <a:p>
            <a:endParaRPr lang="en-US" dirty="0"/>
          </a:p>
        </p:txBody>
      </p:sp>
    </p:spTree>
    <p:extLst>
      <p:ext uri="{BB962C8B-B14F-4D97-AF65-F5344CB8AC3E}">
        <p14:creationId xmlns:p14="http://schemas.microsoft.com/office/powerpoint/2010/main" val="313397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06EDB-4313-40BB-9A73-C72EE5904C68}"/>
              </a:ext>
            </a:extLst>
          </p:cNvPr>
          <p:cNvSpPr>
            <a:spLocks noGrp="1"/>
          </p:cNvSpPr>
          <p:nvPr>
            <p:ph type="title"/>
          </p:nvPr>
        </p:nvSpPr>
        <p:spPr/>
        <p:txBody>
          <a:bodyPr/>
          <a:lstStyle/>
          <a:p>
            <a:r>
              <a:rPr lang="en-US" dirty="0"/>
              <a:t>Voucher Program Updates </a:t>
            </a:r>
            <a:br>
              <a:rPr lang="en-US" dirty="0"/>
            </a:br>
            <a:r>
              <a:rPr lang="en-US" dirty="0"/>
              <a:t>&amp; Timelines:</a:t>
            </a:r>
          </a:p>
        </p:txBody>
      </p:sp>
      <p:sp>
        <p:nvSpPr>
          <p:cNvPr id="3" name="Content Placeholder 2">
            <a:extLst>
              <a:ext uri="{FF2B5EF4-FFF2-40B4-BE49-F238E27FC236}">
                <a16:creationId xmlns:a16="http://schemas.microsoft.com/office/drawing/2014/main" id="{B6DBB2CA-4ECE-4DC0-A888-5549FF5AA87E}"/>
              </a:ext>
            </a:extLst>
          </p:cNvPr>
          <p:cNvSpPr>
            <a:spLocks noGrp="1"/>
          </p:cNvSpPr>
          <p:nvPr>
            <p:ph idx="1"/>
          </p:nvPr>
        </p:nvSpPr>
        <p:spPr>
          <a:xfrm>
            <a:off x="677334" y="2160589"/>
            <a:ext cx="8596668" cy="4458325"/>
          </a:xfrm>
        </p:spPr>
        <p:txBody>
          <a:bodyPr/>
          <a:lstStyle/>
          <a:p>
            <a:r>
              <a:rPr lang="en-US" dirty="0"/>
              <a:t>We are currently utilizing 100% of our allotted HUD vouchers.   </a:t>
            </a:r>
          </a:p>
          <a:p>
            <a:r>
              <a:rPr lang="en-US" dirty="0"/>
              <a:t>We can only issue more each month as existing tenants get off of the program – average about 20 a month. </a:t>
            </a:r>
          </a:p>
          <a:p>
            <a:r>
              <a:rPr lang="en-US" dirty="0"/>
              <a:t>The waiting list is currently 2700+; with 475+ receiving preference.  </a:t>
            </a:r>
          </a:p>
          <a:p>
            <a:pPr lvl="1"/>
            <a:r>
              <a:rPr lang="en-US" dirty="0"/>
              <a:t>At the current rate it will be an estimated 12-24 months before applicants are selected with preference. </a:t>
            </a:r>
          </a:p>
          <a:p>
            <a:r>
              <a:rPr lang="en-US" dirty="0"/>
              <a:t>We will be sending out “save my spot” notices to clean up the waiting list; starting with non-preference oldest applications first</a:t>
            </a:r>
          </a:p>
          <a:p>
            <a:pPr lvl="1"/>
            <a:r>
              <a:rPr lang="en-US" dirty="0"/>
              <a:t>We can request to save their spot on Rent Café or submit in writing </a:t>
            </a:r>
          </a:p>
          <a:p>
            <a:pPr marL="457200" lvl="1" indent="0">
              <a:buNone/>
            </a:pPr>
            <a:r>
              <a:rPr lang="en-US" dirty="0"/>
              <a:t>	(e-mail via you is okay too).  </a:t>
            </a:r>
          </a:p>
        </p:txBody>
      </p:sp>
    </p:spTree>
    <p:extLst>
      <p:ext uri="{BB962C8B-B14F-4D97-AF65-F5344CB8AC3E}">
        <p14:creationId xmlns:p14="http://schemas.microsoft.com/office/powerpoint/2010/main" val="416950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2F28-5949-4750-A243-730751065B30}"/>
              </a:ext>
            </a:extLst>
          </p:cNvPr>
          <p:cNvSpPr>
            <a:spLocks noGrp="1"/>
          </p:cNvSpPr>
          <p:nvPr>
            <p:ph type="title"/>
          </p:nvPr>
        </p:nvSpPr>
        <p:spPr>
          <a:xfrm>
            <a:off x="148828" y="198540"/>
            <a:ext cx="8596668" cy="782972"/>
          </a:xfrm>
        </p:spPr>
        <p:txBody>
          <a:bodyPr>
            <a:normAutofit/>
          </a:bodyPr>
          <a:lstStyle/>
          <a:p>
            <a:r>
              <a:rPr lang="en-US" dirty="0"/>
              <a:t>Inspections Overview:</a:t>
            </a:r>
          </a:p>
        </p:txBody>
      </p:sp>
      <p:sp>
        <p:nvSpPr>
          <p:cNvPr id="3" name="Content Placeholder 2">
            <a:extLst>
              <a:ext uri="{FF2B5EF4-FFF2-40B4-BE49-F238E27FC236}">
                <a16:creationId xmlns:a16="http://schemas.microsoft.com/office/drawing/2014/main" id="{FA7B66F5-AC2F-491B-AEE0-FDFC894EFF63}"/>
              </a:ext>
            </a:extLst>
          </p:cNvPr>
          <p:cNvSpPr>
            <a:spLocks noGrp="1"/>
          </p:cNvSpPr>
          <p:nvPr>
            <p:ph idx="1"/>
          </p:nvPr>
        </p:nvSpPr>
        <p:spPr>
          <a:xfrm>
            <a:off x="425664" y="1043997"/>
            <a:ext cx="8596668" cy="5239358"/>
          </a:xfrm>
        </p:spPr>
        <p:txBody>
          <a:bodyPr>
            <a:normAutofit fontScale="55000" lnSpcReduction="20000"/>
          </a:bodyPr>
          <a:lstStyle/>
          <a:p>
            <a:r>
              <a:rPr lang="en-US" sz="2600" dirty="0"/>
              <a:t>Annual – requested from Amanda </a:t>
            </a:r>
          </a:p>
          <a:p>
            <a:pPr lvl="1"/>
            <a:r>
              <a:rPr lang="en-US" dirty="0"/>
              <a:t>Completed for tenants every 2 years</a:t>
            </a:r>
          </a:p>
          <a:p>
            <a:pPr lvl="1"/>
            <a:r>
              <a:rPr lang="en-US" dirty="0"/>
              <a:t>Sent 2-3 months in advance to provide ample time to complete</a:t>
            </a:r>
          </a:p>
          <a:p>
            <a:pPr lvl="1"/>
            <a:r>
              <a:rPr lang="en-US" dirty="0"/>
              <a:t>MUST complete by HUD due dates.  </a:t>
            </a:r>
          </a:p>
          <a:p>
            <a:pPr marL="457200" lvl="1" indent="0">
              <a:buNone/>
            </a:pPr>
            <a:endParaRPr lang="en-US" dirty="0"/>
          </a:p>
          <a:p>
            <a:r>
              <a:rPr lang="en-US" sz="2600" dirty="0"/>
              <a:t>Initial - requested by Eligibility </a:t>
            </a:r>
          </a:p>
          <a:p>
            <a:pPr lvl="1"/>
            <a:r>
              <a:rPr lang="en-US" dirty="0"/>
              <a:t>Are done with the tenant is first moving in / getting voucher</a:t>
            </a:r>
          </a:p>
          <a:p>
            <a:pPr lvl="1"/>
            <a:r>
              <a:rPr lang="en-US" dirty="0"/>
              <a:t>Date completed impacts how soon we start paying rent  - ASAP </a:t>
            </a:r>
          </a:p>
          <a:p>
            <a:pPr lvl="1"/>
            <a:endParaRPr lang="en-US" dirty="0"/>
          </a:p>
          <a:p>
            <a:r>
              <a:rPr lang="en-US" sz="2600" dirty="0"/>
              <a:t>Special – requested by case managers</a:t>
            </a:r>
          </a:p>
          <a:p>
            <a:pPr lvl="1"/>
            <a:r>
              <a:rPr lang="en-US" sz="2200" dirty="0"/>
              <a:t>HQS Deficiencies:</a:t>
            </a:r>
          </a:p>
          <a:p>
            <a:pPr lvl="2"/>
            <a:r>
              <a:rPr lang="en-US" dirty="0"/>
              <a:t>No hot water </a:t>
            </a:r>
          </a:p>
          <a:p>
            <a:pPr lvl="2"/>
            <a:r>
              <a:rPr lang="en-US" dirty="0"/>
              <a:t>Heater broken (in winter)</a:t>
            </a:r>
          </a:p>
          <a:p>
            <a:pPr lvl="2"/>
            <a:r>
              <a:rPr lang="en-US" dirty="0"/>
              <a:t>Infestation </a:t>
            </a:r>
          </a:p>
          <a:p>
            <a:pPr lvl="2"/>
            <a:r>
              <a:rPr lang="en-US" dirty="0"/>
              <a:t>Etc. </a:t>
            </a:r>
          </a:p>
          <a:p>
            <a:pPr lvl="1"/>
            <a:r>
              <a:rPr lang="en-US" sz="2200" dirty="0"/>
              <a:t>Reasonable Accommodations Verifications: </a:t>
            </a:r>
          </a:p>
          <a:p>
            <a:pPr marL="457200" lvl="1" indent="0">
              <a:buNone/>
            </a:pPr>
            <a:r>
              <a:rPr lang="en-US" dirty="0"/>
              <a:t>	Use of 2</a:t>
            </a:r>
            <a:r>
              <a:rPr lang="en-US" baseline="30000" dirty="0"/>
              <a:t>nd</a:t>
            </a:r>
            <a:r>
              <a:rPr lang="en-US" dirty="0"/>
              <a:t> bedroom for: </a:t>
            </a:r>
          </a:p>
          <a:p>
            <a:pPr lvl="2"/>
            <a:r>
              <a:rPr lang="en-US" dirty="0"/>
              <a:t>Medical supplies</a:t>
            </a:r>
          </a:p>
          <a:p>
            <a:pPr lvl="2"/>
            <a:r>
              <a:rPr lang="en-US" dirty="0"/>
              <a:t>Exercise equipment</a:t>
            </a:r>
          </a:p>
          <a:p>
            <a:pPr lvl="2"/>
            <a:r>
              <a:rPr lang="en-US" dirty="0"/>
              <a:t>Specified craft </a:t>
            </a:r>
            <a:br>
              <a:rPr lang="en-US" dirty="0"/>
            </a:br>
            <a:endParaRPr lang="en-US" dirty="0"/>
          </a:p>
        </p:txBody>
      </p:sp>
    </p:spTree>
    <p:extLst>
      <p:ext uri="{BB962C8B-B14F-4D97-AF65-F5344CB8AC3E}">
        <p14:creationId xmlns:p14="http://schemas.microsoft.com/office/powerpoint/2010/main" val="194840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9D04-A8AA-4705-BF41-B84F2A29F9BC}"/>
              </a:ext>
            </a:extLst>
          </p:cNvPr>
          <p:cNvSpPr>
            <a:spLocks noGrp="1"/>
          </p:cNvSpPr>
          <p:nvPr>
            <p:ph type="title"/>
          </p:nvPr>
        </p:nvSpPr>
        <p:spPr>
          <a:xfrm>
            <a:off x="79729" y="132001"/>
            <a:ext cx="8596668" cy="1320800"/>
          </a:xfrm>
        </p:spPr>
        <p:txBody>
          <a:bodyPr/>
          <a:lstStyle/>
          <a:p>
            <a:r>
              <a:rPr lang="en-US" dirty="0"/>
              <a:t>Failed Inspection Letters </a:t>
            </a:r>
            <a:br>
              <a:rPr lang="en-US" dirty="0"/>
            </a:br>
            <a:r>
              <a:rPr lang="en-US" dirty="0"/>
              <a:t>&amp; Timeframes</a:t>
            </a:r>
          </a:p>
        </p:txBody>
      </p:sp>
      <p:sp>
        <p:nvSpPr>
          <p:cNvPr id="3" name="Content Placeholder 2">
            <a:extLst>
              <a:ext uri="{FF2B5EF4-FFF2-40B4-BE49-F238E27FC236}">
                <a16:creationId xmlns:a16="http://schemas.microsoft.com/office/drawing/2014/main" id="{0E37359E-BA04-4D7B-9316-38884B8D6C12}"/>
              </a:ext>
            </a:extLst>
          </p:cNvPr>
          <p:cNvSpPr>
            <a:spLocks noGrp="1"/>
          </p:cNvSpPr>
          <p:nvPr>
            <p:ph idx="1"/>
          </p:nvPr>
        </p:nvSpPr>
        <p:spPr>
          <a:xfrm>
            <a:off x="79729" y="1275839"/>
            <a:ext cx="8596668" cy="1450473"/>
          </a:xfrm>
        </p:spPr>
        <p:txBody>
          <a:bodyPr>
            <a:normAutofit fontScale="92500" lnSpcReduction="20000"/>
          </a:bodyPr>
          <a:lstStyle/>
          <a:p>
            <a:r>
              <a:rPr lang="en-US" dirty="0"/>
              <a:t>Quick fixes </a:t>
            </a:r>
          </a:p>
          <a:p>
            <a:r>
              <a:rPr lang="en-US" dirty="0"/>
              <a:t>Discuss 24 hours vs 30 days corrections  - CHA has to have a copy of </a:t>
            </a:r>
            <a:r>
              <a:rPr lang="en-US"/>
              <a:t>the letter </a:t>
            </a:r>
            <a:endParaRPr lang="en-US" dirty="0"/>
          </a:p>
          <a:p>
            <a:r>
              <a:rPr lang="en-US" dirty="0"/>
              <a:t>NOTE:   Initial inspections do not have required timeframes to correct an issue.  If the failed item(s) are not corrected the applicant will not be approved with Voucher assistance at that unit.  </a:t>
            </a:r>
          </a:p>
        </p:txBody>
      </p:sp>
      <p:pic>
        <p:nvPicPr>
          <p:cNvPr id="4" name="Picture 3">
            <a:extLst>
              <a:ext uri="{FF2B5EF4-FFF2-40B4-BE49-F238E27FC236}">
                <a16:creationId xmlns:a16="http://schemas.microsoft.com/office/drawing/2014/main" id="{4F6E8393-5A89-493D-838F-8FE79B27C4EA}"/>
              </a:ext>
            </a:extLst>
          </p:cNvPr>
          <p:cNvPicPr>
            <a:picLocks noChangeAspect="1"/>
          </p:cNvPicPr>
          <p:nvPr/>
        </p:nvPicPr>
        <p:blipFill>
          <a:blip r:embed="rId2"/>
          <a:stretch>
            <a:fillRect/>
          </a:stretch>
        </p:blipFill>
        <p:spPr>
          <a:xfrm>
            <a:off x="560061" y="2801811"/>
            <a:ext cx="4110891" cy="3758367"/>
          </a:xfrm>
          <a:prstGeom prst="rect">
            <a:avLst/>
          </a:prstGeom>
        </p:spPr>
      </p:pic>
      <p:pic>
        <p:nvPicPr>
          <p:cNvPr id="5" name="Picture 4">
            <a:extLst>
              <a:ext uri="{FF2B5EF4-FFF2-40B4-BE49-F238E27FC236}">
                <a16:creationId xmlns:a16="http://schemas.microsoft.com/office/drawing/2014/main" id="{8671ED30-8086-4A8A-885B-2A2AA5FAAA68}"/>
              </a:ext>
            </a:extLst>
          </p:cNvPr>
          <p:cNvPicPr>
            <a:picLocks noChangeAspect="1"/>
          </p:cNvPicPr>
          <p:nvPr/>
        </p:nvPicPr>
        <p:blipFill>
          <a:blip r:embed="rId3"/>
          <a:stretch>
            <a:fillRect/>
          </a:stretch>
        </p:blipFill>
        <p:spPr>
          <a:xfrm>
            <a:off x="5379763" y="2738300"/>
            <a:ext cx="4282573" cy="4136368"/>
          </a:xfrm>
          <a:prstGeom prst="rect">
            <a:avLst/>
          </a:prstGeom>
        </p:spPr>
      </p:pic>
    </p:spTree>
    <p:extLst>
      <p:ext uri="{BB962C8B-B14F-4D97-AF65-F5344CB8AC3E}">
        <p14:creationId xmlns:p14="http://schemas.microsoft.com/office/powerpoint/2010/main" val="2722295188"/>
      </p:ext>
    </p:extLst>
  </p:cSld>
  <p:clrMapOvr>
    <a:masterClrMapping/>
  </p:clrMapOvr>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566</TotalTime>
  <Words>739</Words>
  <Application>Microsoft Office PowerPoint</Application>
  <PresentationFormat>Widescreen</PresentationFormat>
  <Paragraphs>93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Trebuchet MS</vt:lpstr>
      <vt:lpstr>Wingdings 3</vt:lpstr>
      <vt:lpstr>Facet</vt:lpstr>
      <vt:lpstr>CHA Intake Agent Meeting</vt:lpstr>
      <vt:lpstr>Today’s Agenda </vt:lpstr>
      <vt:lpstr>Introductions: </vt:lpstr>
      <vt:lpstr>CHA Contact information: </vt:lpstr>
      <vt:lpstr>Communications: </vt:lpstr>
      <vt:lpstr>Random Shares: </vt:lpstr>
      <vt:lpstr>Voucher Program Updates  &amp; Timelines:</vt:lpstr>
      <vt:lpstr>Inspections Overview:</vt:lpstr>
      <vt:lpstr>Failed Inspection Letters  &amp; Timeframes</vt:lpstr>
      <vt:lpstr>New Inspection Updates:  NSPIRE  </vt:lpstr>
      <vt:lpstr>PowerPoint Presentation</vt:lpstr>
      <vt:lpstr>PowerPoint Presentation</vt:lpstr>
      <vt:lpstr>PowerPoint Presentation</vt:lpstr>
      <vt:lpstr>PowerPoint Presentation</vt:lpstr>
      <vt:lpstr>PowerPoint Presentation</vt:lpstr>
      <vt:lpstr> What Questions  or Suggestions  Do you have?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 Intake Agent Meeting</dc:title>
  <dc:creator>Amanda Allard</dc:creator>
  <cp:lastModifiedBy>Amanda Allard</cp:lastModifiedBy>
  <cp:revision>45</cp:revision>
  <cp:lastPrinted>2024-01-16T20:24:02Z</cp:lastPrinted>
  <dcterms:created xsi:type="dcterms:W3CDTF">2023-09-13T16:55:07Z</dcterms:created>
  <dcterms:modified xsi:type="dcterms:W3CDTF">2024-01-29T17:31:47Z</dcterms:modified>
</cp:coreProperties>
</file>