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2" r:id="rId10"/>
    <p:sldId id="261" r:id="rId11"/>
    <p:sldId id="263" r:id="rId12"/>
    <p:sldId id="264" r:id="rId13"/>
    <p:sldId id="26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73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86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2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4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5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4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0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8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7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1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9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A560-CF45-4DB4-AE44-BA32D6A45F1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3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eyennehousing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yom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aallard@cheyennehousing.org" TargetMode="External"/><Relationship Id="rId3" Type="http://schemas.openxmlformats.org/officeDocument/2006/relationships/hyperlink" Target="mailto:hgillis@cheyennehousing.org" TargetMode="External"/><Relationship Id="rId7" Type="http://schemas.openxmlformats.org/officeDocument/2006/relationships/hyperlink" Target="mailto:Rlynn@cheyennehousing.org" TargetMode="External"/><Relationship Id="rId2" Type="http://schemas.openxmlformats.org/officeDocument/2006/relationships/hyperlink" Target="mailto:acurrent@cheyennehousing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leonard@cheyennehousing.org" TargetMode="External"/><Relationship Id="rId5" Type="http://schemas.openxmlformats.org/officeDocument/2006/relationships/hyperlink" Target="mailto:chenson@cheyennehousing.org" TargetMode="External"/><Relationship Id="rId4" Type="http://schemas.openxmlformats.org/officeDocument/2006/relationships/hyperlink" Target="mailto:tchizek@cheyennehousing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A8940-979D-426A-AFB3-1D6850685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 Intake Agent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BF898-FAF5-49DD-9FED-00DC2D5B1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9516" y="4147322"/>
            <a:ext cx="1319868" cy="550512"/>
          </a:xfrm>
        </p:spPr>
        <p:txBody>
          <a:bodyPr>
            <a:normAutofit/>
          </a:bodyPr>
          <a:lstStyle/>
          <a:p>
            <a:r>
              <a:rPr lang="en-US" sz="2400" dirty="0"/>
              <a:t>9/15/23 </a:t>
            </a:r>
          </a:p>
        </p:txBody>
      </p:sp>
    </p:spTree>
    <p:extLst>
      <p:ext uri="{BB962C8B-B14F-4D97-AF65-F5344CB8AC3E}">
        <p14:creationId xmlns:p14="http://schemas.microsoft.com/office/powerpoint/2010/main" val="247625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0ECF-E30F-491A-86CE-FC422B8B4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417"/>
          </a:xfrm>
        </p:spPr>
        <p:txBody>
          <a:bodyPr>
            <a:normAutofit fontScale="90000"/>
          </a:bodyPr>
          <a:lstStyle/>
          <a:p>
            <a:r>
              <a:rPr lang="en-US" dirty="0"/>
              <a:t>Landlord Relationship &amp; Talking Points: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2DCDA-3CE9-4B56-9719-0F75BCDF1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55" y="1411172"/>
            <a:ext cx="8596668" cy="2017828"/>
          </a:xfrm>
        </p:spPr>
        <p:txBody>
          <a:bodyPr/>
          <a:lstStyle/>
          <a:p>
            <a:r>
              <a:rPr lang="en-US" dirty="0"/>
              <a:t>Importance of Landlords to the Voucher program</a:t>
            </a:r>
          </a:p>
          <a:p>
            <a:r>
              <a:rPr lang="en-US" dirty="0"/>
              <a:t>Our website for Landlords information &amp; the portal </a:t>
            </a:r>
            <a:r>
              <a:rPr lang="en-US" dirty="0">
                <a:hlinkClick r:id="rId2"/>
              </a:rPr>
              <a:t>https://www.cheyennehousing.org/</a:t>
            </a:r>
            <a:endParaRPr lang="en-US" dirty="0"/>
          </a:p>
          <a:p>
            <a:r>
              <a:rPr lang="en-US" dirty="0"/>
              <a:t>Building contacts and a jurisdictional landlord list </a:t>
            </a:r>
          </a:p>
          <a:p>
            <a:r>
              <a:rPr lang="en-US" dirty="0"/>
              <a:t>Outreach &amp; Flyers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37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2593-0BFE-4829-B109-B7DD8CC6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/>
          <a:lstStyle/>
          <a:p>
            <a:r>
              <a:rPr lang="en-US" dirty="0"/>
              <a:t>Communications: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1F7B-9050-49A8-9D9B-D15CA7C11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611" y="1488613"/>
            <a:ext cx="8596668" cy="3880773"/>
          </a:xfrm>
        </p:spPr>
        <p:txBody>
          <a:bodyPr/>
          <a:lstStyle/>
          <a:p>
            <a:r>
              <a:rPr lang="en-US" dirty="0"/>
              <a:t>Calls are okay but emails are better</a:t>
            </a:r>
          </a:p>
          <a:p>
            <a:r>
              <a:rPr lang="en-US" dirty="0"/>
              <a:t>Be sure to list applicant name in the subject line </a:t>
            </a:r>
          </a:p>
          <a:p>
            <a:r>
              <a:rPr lang="en-US" dirty="0"/>
              <a:t>Attaching inspections as PDFs saved by tenant name is ideal</a:t>
            </a:r>
          </a:p>
          <a:p>
            <a:r>
              <a:rPr lang="en-US" dirty="0"/>
              <a:t>Annual Inspections:</a:t>
            </a:r>
          </a:p>
          <a:p>
            <a:pPr lvl="1"/>
            <a:r>
              <a:rPr lang="en-US" dirty="0"/>
              <a:t>Timing</a:t>
            </a:r>
          </a:p>
          <a:p>
            <a:pPr lvl="1"/>
            <a:r>
              <a:rPr lang="en-US" dirty="0"/>
              <a:t>Report list </a:t>
            </a:r>
          </a:p>
          <a:p>
            <a:pPr lvl="1"/>
            <a:r>
              <a:rPr lang="en-US" dirty="0"/>
              <a:t>Follow-up questions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6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0108B-7387-4E61-A636-13E561973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E1C5A-EE16-4BEF-A2CC-F8F3FE172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4"/>
            <a:ext cx="8596668" cy="2429046"/>
          </a:xfrm>
        </p:spPr>
        <p:txBody>
          <a:bodyPr/>
          <a:lstStyle/>
          <a:p>
            <a:r>
              <a:rPr lang="en-US" dirty="0"/>
              <a:t>Quarterly Meetings </a:t>
            </a:r>
          </a:p>
          <a:p>
            <a:r>
              <a:rPr lang="en-US" dirty="0"/>
              <a:t>NSIPRE Updates </a:t>
            </a:r>
          </a:p>
          <a:p>
            <a:r>
              <a:rPr lang="en-US" dirty="0"/>
              <a:t>Best Practice Sharing </a:t>
            </a:r>
          </a:p>
          <a:p>
            <a:r>
              <a:rPr lang="en-US" dirty="0"/>
              <a:t>Outreach suggestions</a:t>
            </a:r>
          </a:p>
          <a:p>
            <a:r>
              <a:rPr lang="en-US" dirty="0"/>
              <a:t>Process questions and other training opportunities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9A43F5-321B-41D6-8895-39E40CF836C2}"/>
              </a:ext>
            </a:extLst>
          </p:cNvPr>
          <p:cNvSpPr txBox="1"/>
          <p:nvPr/>
        </p:nvSpPr>
        <p:spPr>
          <a:xfrm>
            <a:off x="1384183" y="4253218"/>
            <a:ext cx="7189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day / time is best for the group for a quarterly meeting? </a:t>
            </a:r>
          </a:p>
        </p:txBody>
      </p:sp>
    </p:spTree>
    <p:extLst>
      <p:ext uri="{BB962C8B-B14F-4D97-AF65-F5344CB8AC3E}">
        <p14:creationId xmlns:p14="http://schemas.microsoft.com/office/powerpoint/2010/main" val="3062048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5B85-8F6A-47D0-837B-D7148A24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18745"/>
          </a:xfrm>
        </p:spPr>
        <p:txBody>
          <a:bodyPr>
            <a:normAutofit/>
          </a:bodyPr>
          <a:lstStyle/>
          <a:p>
            <a:pPr algn="ctr"/>
            <a:br>
              <a:rPr lang="en-US" sz="6600" dirty="0"/>
            </a:br>
            <a:r>
              <a:rPr lang="en-US" sz="6600" dirty="0"/>
              <a:t>What Questions </a:t>
            </a:r>
            <a:br>
              <a:rPr lang="en-US" sz="6600" dirty="0"/>
            </a:br>
            <a:r>
              <a:rPr lang="en-US" sz="6600" dirty="0"/>
              <a:t>or Suggestions </a:t>
            </a:r>
            <a:br>
              <a:rPr lang="en-US" sz="6600" dirty="0"/>
            </a:br>
            <a:r>
              <a:rPr lang="en-US" sz="6600" dirty="0"/>
              <a:t>Do you have? </a:t>
            </a:r>
          </a:p>
        </p:txBody>
      </p:sp>
    </p:spTree>
    <p:extLst>
      <p:ext uri="{BB962C8B-B14F-4D97-AF65-F5344CB8AC3E}">
        <p14:creationId xmlns:p14="http://schemas.microsoft.com/office/powerpoint/2010/main" val="347809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9901-5706-43BA-8F56-74793024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1827-A028-4940-9736-F37FDAF0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444" y="1413968"/>
            <a:ext cx="8596668" cy="3880773"/>
          </a:xfrm>
        </p:spPr>
        <p:txBody>
          <a:bodyPr/>
          <a:lstStyle/>
          <a:p>
            <a:r>
              <a:rPr lang="en-US" dirty="0"/>
              <a:t>Introductions </a:t>
            </a:r>
          </a:p>
          <a:p>
            <a:r>
              <a:rPr lang="en-US" dirty="0"/>
              <a:t>Contact Updates </a:t>
            </a:r>
          </a:p>
          <a:p>
            <a:r>
              <a:rPr lang="en-US" dirty="0"/>
              <a:t>New Inspection Updates</a:t>
            </a:r>
          </a:p>
          <a:p>
            <a:r>
              <a:rPr lang="en-US" dirty="0"/>
              <a:t>Special Inspections Overview </a:t>
            </a:r>
          </a:p>
          <a:p>
            <a:r>
              <a:rPr lang="en-US" dirty="0"/>
              <a:t>Landlord Relationship &amp; Talking Points </a:t>
            </a:r>
          </a:p>
          <a:p>
            <a:r>
              <a:rPr lang="en-US" dirty="0"/>
              <a:t>Communications </a:t>
            </a:r>
          </a:p>
          <a:p>
            <a:r>
              <a:rPr lang="en-US" dirty="0"/>
              <a:t>Future Plans </a:t>
            </a:r>
          </a:p>
          <a:p>
            <a:r>
              <a:rPr lang="en-US" dirty="0"/>
              <a:t>Your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8A6C4BF9-9ADE-4835-AEBD-2B7B15305A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68471" y="1330550"/>
            <a:ext cx="5847127" cy="3992162"/>
          </a:xfr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6E924C2-0DBD-45AE-A116-63E6620F34F3}"/>
              </a:ext>
            </a:extLst>
          </p:cNvPr>
          <p:cNvSpPr txBox="1"/>
          <p:nvPr/>
        </p:nvSpPr>
        <p:spPr>
          <a:xfrm>
            <a:off x="788565" y="6429611"/>
            <a:ext cx="7852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Wyomin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7CCDAB-9CD5-48C0-903F-6EAF796E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83" y="114912"/>
            <a:ext cx="8596668" cy="1320800"/>
          </a:xfrm>
        </p:spPr>
        <p:txBody>
          <a:bodyPr/>
          <a:lstStyle/>
          <a:p>
            <a:r>
              <a:rPr lang="en-US" dirty="0"/>
              <a:t>Introductions: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E8808C-56D2-46AA-9E10-ED460C141262}"/>
              </a:ext>
            </a:extLst>
          </p:cNvPr>
          <p:cNvSpPr txBox="1"/>
          <p:nvPr/>
        </p:nvSpPr>
        <p:spPr>
          <a:xfrm>
            <a:off x="4629893" y="609600"/>
            <a:ext cx="1150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Trisha in Sheridan 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D22F41-E527-4D3D-BA5E-52A260B9FF87}"/>
              </a:ext>
            </a:extLst>
          </p:cNvPr>
          <p:cNvSpPr txBox="1"/>
          <p:nvPr/>
        </p:nvSpPr>
        <p:spPr>
          <a:xfrm>
            <a:off x="7139383" y="402160"/>
            <a:ext cx="992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Sherrie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In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Gillette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FD6410-831C-4996-8C4B-0E37722EAE6B}"/>
              </a:ext>
            </a:extLst>
          </p:cNvPr>
          <p:cNvSpPr txBox="1"/>
          <p:nvPr/>
        </p:nvSpPr>
        <p:spPr>
          <a:xfrm>
            <a:off x="5642260" y="5364938"/>
            <a:ext cx="107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Kaylee in Laramie</a:t>
            </a:r>
          </a:p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04DEDE-0DBC-4220-B0D6-DEB8655F28FC}"/>
              </a:ext>
            </a:extLst>
          </p:cNvPr>
          <p:cNvSpPr txBox="1"/>
          <p:nvPr/>
        </p:nvSpPr>
        <p:spPr>
          <a:xfrm>
            <a:off x="7278035" y="5352131"/>
            <a:ext cx="1275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Al in Cheyenne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73CA6-3D3E-4BF6-A43E-E1746D14DDC2}"/>
              </a:ext>
            </a:extLst>
          </p:cNvPr>
          <p:cNvSpPr txBox="1"/>
          <p:nvPr/>
        </p:nvSpPr>
        <p:spPr>
          <a:xfrm>
            <a:off x="5930440" y="684219"/>
            <a:ext cx="992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Jan in </a:t>
            </a:r>
          </a:p>
          <a:p>
            <a:r>
              <a:rPr lang="en-US" b="1" dirty="0">
                <a:solidFill>
                  <a:srgbClr val="7030A0"/>
                </a:solidFill>
              </a:rPr>
              <a:t>Buffalo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27801-1345-47F4-B452-CA13896AC790}"/>
              </a:ext>
            </a:extLst>
          </p:cNvPr>
          <p:cNvSpPr txBox="1"/>
          <p:nvPr/>
        </p:nvSpPr>
        <p:spPr>
          <a:xfrm>
            <a:off x="4286040" y="5414496"/>
            <a:ext cx="1076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Sonia in Rawlins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75E08E-4A06-4812-897B-14491C5F8388}"/>
              </a:ext>
            </a:extLst>
          </p:cNvPr>
          <p:cNvSpPr txBox="1"/>
          <p:nvPr/>
        </p:nvSpPr>
        <p:spPr>
          <a:xfrm>
            <a:off x="747582" y="3359566"/>
            <a:ext cx="1250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Jan in Riverton &amp; Lander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FBA4B2-FDFC-4CFD-B18F-FACF09E29366}"/>
              </a:ext>
            </a:extLst>
          </p:cNvPr>
          <p:cNvSpPr txBox="1"/>
          <p:nvPr/>
        </p:nvSpPr>
        <p:spPr>
          <a:xfrm>
            <a:off x="578952" y="1592405"/>
            <a:ext cx="1391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Susan in Cody &amp;</a:t>
            </a:r>
          </a:p>
          <a:p>
            <a:r>
              <a:rPr lang="en-US" b="1" dirty="0">
                <a:solidFill>
                  <a:srgbClr val="7030A0"/>
                </a:solidFill>
              </a:rPr>
              <a:t> Powell</a:t>
            </a:r>
          </a:p>
        </p:txBody>
      </p:sp>
    </p:spTree>
    <p:extLst>
      <p:ext uri="{BB962C8B-B14F-4D97-AF65-F5344CB8AC3E}">
        <p14:creationId xmlns:p14="http://schemas.microsoft.com/office/powerpoint/2010/main" val="11772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3E64-B2DA-4DF4-90D6-0ABE407A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04" y="232096"/>
            <a:ext cx="8596668" cy="1320800"/>
          </a:xfrm>
        </p:spPr>
        <p:txBody>
          <a:bodyPr/>
          <a:lstStyle/>
          <a:p>
            <a:r>
              <a:rPr lang="en-US" dirty="0"/>
              <a:t>CHA Contact information: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CB7E-DC28-4B09-8D52-040593CE6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30" y="1029983"/>
            <a:ext cx="8596668" cy="552877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case managers in Section 8 current tenant Vouchers are assigned by the tenant’s last name</a:t>
            </a:r>
          </a:p>
          <a:p>
            <a:pPr marL="0" indent="0">
              <a:buNone/>
            </a:pPr>
            <a:r>
              <a:rPr lang="en-US" dirty="0"/>
              <a:t>	(aka annual or special inspections): </a:t>
            </a:r>
          </a:p>
          <a:p>
            <a:pPr lvl="1"/>
            <a:r>
              <a:rPr lang="en-US" dirty="0"/>
              <a:t>A – G:  Aletha Current; 307-633-8338; </a:t>
            </a:r>
            <a:r>
              <a:rPr lang="en-US" dirty="0">
                <a:hlinkClick r:id="rId2"/>
              </a:rPr>
              <a:t>acurrent@cheyennehousing.org</a:t>
            </a:r>
            <a:endParaRPr lang="en-US" dirty="0"/>
          </a:p>
          <a:p>
            <a:pPr lvl="1"/>
            <a:r>
              <a:rPr lang="en-US" dirty="0"/>
              <a:t>H – 0:  Hannah Gillis; 307-633-8322; </a:t>
            </a:r>
            <a:r>
              <a:rPr lang="en-US" dirty="0">
                <a:hlinkClick r:id="rId3"/>
              </a:rPr>
              <a:t>hgillis@cheyennehousing.org</a:t>
            </a:r>
            <a:endParaRPr lang="en-US" dirty="0"/>
          </a:p>
          <a:p>
            <a:pPr lvl="1"/>
            <a:r>
              <a:rPr lang="en-US" dirty="0"/>
              <a:t>P – Z:  Teresa Chizek; 307-633-8336; </a:t>
            </a:r>
            <a:r>
              <a:rPr lang="en-US" dirty="0">
                <a:hlinkClick r:id="rId4"/>
              </a:rPr>
              <a:t>tchizek@cheyennehousing.org</a:t>
            </a: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Please note all annual inspection results should be emailed to Amanda. 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Eligibility team works with applicants throughout the process of receiving a Section 8 Voucher: </a:t>
            </a:r>
          </a:p>
          <a:p>
            <a:pPr marL="0" indent="0">
              <a:buNone/>
            </a:pPr>
            <a:r>
              <a:rPr lang="en-US" dirty="0"/>
              <a:t>	(aka initial inspections): </a:t>
            </a:r>
          </a:p>
          <a:p>
            <a:pPr lvl="1"/>
            <a:r>
              <a:rPr lang="en-US" dirty="0"/>
              <a:t>Christy Henson; 307-633-8329; </a:t>
            </a:r>
            <a:r>
              <a:rPr lang="en-US" dirty="0">
                <a:hlinkClick r:id="rId5"/>
              </a:rPr>
              <a:t>chenson@cheyennehousing.org</a:t>
            </a:r>
            <a:endParaRPr lang="en-US" dirty="0"/>
          </a:p>
          <a:p>
            <a:pPr lvl="1"/>
            <a:r>
              <a:rPr lang="en-US" dirty="0"/>
              <a:t>Janelle Leonard; 307-633-8335; </a:t>
            </a:r>
            <a:r>
              <a:rPr lang="en-US" dirty="0">
                <a:hlinkClick r:id="rId6"/>
              </a:rPr>
              <a:t>jleonard@cheyennehousing.org</a:t>
            </a:r>
            <a:endParaRPr lang="en-US" dirty="0"/>
          </a:p>
          <a:p>
            <a:pPr lvl="1"/>
            <a:r>
              <a:rPr lang="en-US" dirty="0"/>
              <a:t>Renee Lynn; 307-633-8331; </a:t>
            </a:r>
            <a:r>
              <a:rPr lang="en-US" dirty="0">
                <a:hlinkClick r:id="rId7"/>
              </a:rPr>
              <a:t>Rlynn@cheyennehousing.org</a:t>
            </a: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Please note all initial inspection results should be emailed to Janelle &amp; Renee.  </a:t>
            </a:r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Housing Programs Director / HQS QC Inspector: Amanda Allard; 307-633-8314; </a:t>
            </a:r>
            <a:r>
              <a:rPr lang="en-US" dirty="0">
                <a:hlinkClick r:id="rId8"/>
              </a:rPr>
              <a:t>aallard@cheyennehousing.org</a:t>
            </a:r>
            <a:endParaRPr lang="en-US" dirty="0"/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6256-DAD9-4A23-849A-9DF64316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55" y="315986"/>
            <a:ext cx="8596668" cy="1320800"/>
          </a:xfrm>
        </p:spPr>
        <p:txBody>
          <a:bodyPr/>
          <a:lstStyle/>
          <a:p>
            <a:r>
              <a:rPr lang="en-US" dirty="0"/>
              <a:t>New Inspection Updates:  NSPIRE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2D5BB-336F-4FA0-A64B-C68A0EF38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24" y="1137131"/>
            <a:ext cx="7432645" cy="51126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HUD is replacing the HQS inspections with the new National Standards for Physical Inspection of Real Estate requirements.</a:t>
            </a:r>
          </a:p>
          <a:p>
            <a:endParaRPr lang="en-US" dirty="0"/>
          </a:p>
          <a:p>
            <a:r>
              <a:rPr lang="en-US" dirty="0"/>
              <a:t>The implementation of these changes have been delayed until </a:t>
            </a:r>
            <a:r>
              <a:rPr lang="en-US" b="1" dirty="0">
                <a:solidFill>
                  <a:srgbClr val="FF0000"/>
                </a:solidFill>
              </a:rPr>
              <a:t>October 1, 2024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there are many things we want to start preparing our Landlords and Tenants for now. </a:t>
            </a:r>
          </a:p>
          <a:p>
            <a:pPr lvl="1"/>
            <a:r>
              <a:rPr lang="en-US" dirty="0"/>
              <a:t>We anticipate new inspection forms but have no updates at this time.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These new standards prioritize the health and safety of the residents above all else and are higher expectations than the HCV program has been held to before. </a:t>
            </a:r>
          </a:p>
          <a:p>
            <a:endParaRPr lang="en-US" dirty="0"/>
          </a:p>
          <a:p>
            <a:r>
              <a:rPr lang="en-US" dirty="0"/>
              <a:t>There are no HUD defined assignment of responsibilities for corrections.  The inspector will define who must address each deficiency.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3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832C-EBED-4AB8-B126-BB2A15878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/>
          <a:lstStyle/>
          <a:p>
            <a:r>
              <a:rPr lang="en-US" dirty="0"/>
              <a:t>NSIRE Highlights: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882E2-45EE-4E03-BAD7-1E24F6E77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628"/>
            <a:ext cx="7493543" cy="46558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now 3 specified areas when doing each inspection: </a:t>
            </a:r>
          </a:p>
          <a:p>
            <a:pPr lvl="1"/>
            <a:r>
              <a:rPr lang="en-US" b="1" dirty="0"/>
              <a:t>Outside</a:t>
            </a:r>
            <a:r>
              <a:rPr lang="en-US" dirty="0"/>
              <a:t> (property site and exterior of the property).</a:t>
            </a:r>
          </a:p>
          <a:p>
            <a:pPr lvl="1"/>
            <a:r>
              <a:rPr lang="en-US" b="1" dirty="0"/>
              <a:t>Inside</a:t>
            </a:r>
            <a:r>
              <a:rPr lang="en-US" dirty="0"/>
              <a:t> (common areas in property buildings such as hallways, elevators, gyms, meeting spaces, etc) </a:t>
            </a:r>
          </a:p>
          <a:p>
            <a:pPr lvl="1"/>
            <a:r>
              <a:rPr lang="en-US" b="1" dirty="0"/>
              <a:t>Unit</a:t>
            </a:r>
            <a:r>
              <a:rPr lang="en-US" dirty="0"/>
              <a:t> (within the specific tenant unit)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There are 3 deficiency categories: 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Low </a:t>
            </a:r>
          </a:p>
          <a:p>
            <a:pPr lvl="2"/>
            <a:r>
              <a:rPr lang="en-US" b="1" dirty="0"/>
              <a:t>P</a:t>
            </a:r>
            <a:r>
              <a:rPr lang="en-US" dirty="0"/>
              <a:t>asses with comments </a:t>
            </a:r>
          </a:p>
          <a:p>
            <a:pPr lvl="1"/>
            <a:r>
              <a:rPr lang="en-US" b="1" dirty="0"/>
              <a:t>Moderate</a:t>
            </a:r>
          </a:p>
          <a:p>
            <a:pPr lvl="2"/>
            <a:r>
              <a:rPr lang="en-US" b="1" dirty="0"/>
              <a:t>Fail – 30 Day Repair </a:t>
            </a:r>
          </a:p>
          <a:p>
            <a:pPr lvl="1"/>
            <a:r>
              <a:rPr lang="en-US" b="1" dirty="0"/>
              <a:t>Severe</a:t>
            </a:r>
          </a:p>
          <a:p>
            <a:pPr lvl="2"/>
            <a:r>
              <a:rPr lang="en-US" b="1" dirty="0"/>
              <a:t>Fail – 30 Day Repair </a:t>
            </a:r>
          </a:p>
          <a:p>
            <a:pPr lvl="2"/>
            <a:r>
              <a:rPr lang="en-US" b="1" dirty="0"/>
              <a:t>Life Threatening; - 24 Hour Repair</a:t>
            </a:r>
          </a:p>
          <a:p>
            <a:pPr lvl="2"/>
            <a:endParaRPr lang="en-US" b="1" dirty="0"/>
          </a:p>
          <a:p>
            <a:pPr lvl="2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42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6AA4-3498-4F67-9E9E-A02D92F09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6253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IMPORTANT NSPIRE Requirements:</a:t>
            </a:r>
            <a:br>
              <a:rPr lang="en-US" dirty="0"/>
            </a:br>
            <a:r>
              <a:rPr lang="en-US" sz="1800" dirty="0"/>
              <a:t>Things we want to start telling people -  NOW – to prepare for </a:t>
            </a:r>
            <a:r>
              <a:rPr lang="en-US" sz="1800" b="1" dirty="0">
                <a:solidFill>
                  <a:srgbClr val="FF0000"/>
                </a:solidFill>
              </a:rPr>
              <a:t>10/1/2024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2103E-9A4F-433F-BF42-066291313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5853"/>
            <a:ext cx="8596668" cy="4987688"/>
          </a:xfrm>
        </p:spPr>
        <p:txBody>
          <a:bodyPr/>
          <a:lstStyle/>
          <a:p>
            <a:r>
              <a:rPr lang="en-US" dirty="0"/>
              <a:t>GFCI protected outlets are now required at all “wet” locations; including the exterior and other areas within 6 feet of a water source (kitchen, bathroom).</a:t>
            </a:r>
          </a:p>
          <a:p>
            <a:pPr lvl="1"/>
            <a:r>
              <a:rPr lang="en-US" dirty="0"/>
              <a:t>We are looking into City Code for this as we know some new constructions don’t have this right now.   </a:t>
            </a:r>
          </a:p>
          <a:p>
            <a:r>
              <a:rPr lang="en-US" dirty="0"/>
              <a:t>Properties and buildings must be identified adequately to allow First Responders to quickly locate the property or individual buildings. </a:t>
            </a:r>
          </a:p>
          <a:p>
            <a:r>
              <a:rPr lang="en-US" dirty="0"/>
              <a:t>Any missing knockouts or foreign material used for electrical repairs will be considered defective, as will severe rust noted inside the enclosure.  </a:t>
            </a:r>
          </a:p>
          <a:p>
            <a:r>
              <a:rPr lang="en-US" dirty="0"/>
              <a:t>Fire Sprinklers cannot have any items stored within 18inches of the head. This is a 24 hour repair item.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9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59571-8EF1-4111-95B5-116A2B6D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3" y="190151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Tell Landlords NOW: </a:t>
            </a:r>
            <a:br>
              <a:rPr lang="en-US" dirty="0"/>
            </a:br>
            <a:r>
              <a:rPr lang="en-US" dirty="0"/>
              <a:t>Smoke and Carbon Monoxide Detectors: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6B71-1ACC-45DF-A7DF-35BD958BD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22" y="1342239"/>
            <a:ext cx="8273719" cy="53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level of the unit (including basement) must have a smoke detector AND a detector in each sleeping room AND outside the common area of  bedrooms.   </a:t>
            </a:r>
          </a:p>
          <a:p>
            <a:r>
              <a:rPr lang="en-US" dirty="0"/>
              <a:t>Smoke detectors mounting on the ceiling should be more than 4inches from the wall.  If mounted on the wall, they should be between 4-12 inches from the ceiling. </a:t>
            </a:r>
          </a:p>
          <a:p>
            <a:r>
              <a:rPr lang="en-US" dirty="0"/>
              <a:t>Basement smoke detectors should be installed on the ceiling at the bottom of the stairs leading to the next level.  </a:t>
            </a:r>
          </a:p>
          <a:p>
            <a:r>
              <a:rPr lang="en-US" u="sng" dirty="0"/>
              <a:t>For units serviced by any fuel-fired </a:t>
            </a:r>
            <a:r>
              <a:rPr lang="en-US" dirty="0"/>
              <a:t>(gas, wood, oil, etc) appliances, they must have a carbon monoxide detectors installed within “the immediate area” of sleeping.   </a:t>
            </a:r>
          </a:p>
          <a:p>
            <a:r>
              <a:rPr lang="en-US" dirty="0"/>
              <a:t>Carbon monoxide detectors must be installed in units with attached garage. </a:t>
            </a:r>
          </a:p>
          <a:p>
            <a:r>
              <a:rPr lang="en-US" dirty="0"/>
              <a:t>No detectors should be installed near (closer than 3 feet) windows, doors or vents.  </a:t>
            </a:r>
          </a:p>
          <a:p>
            <a:r>
              <a:rPr lang="en-US" b="1" dirty="0">
                <a:solidFill>
                  <a:srgbClr val="FF0000"/>
                </a:solidFill>
              </a:rPr>
              <a:t>By December 2024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HUD is going to be requiring that all smoke detectors be hardwired (VERY EXPENSIVE) OR contain a 10-year tamper resistant battery (cost is about $20 – almost equal a standard detector.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4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2F28-5949-4750-A243-730751065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972"/>
          </a:xfrm>
        </p:spPr>
        <p:txBody>
          <a:bodyPr>
            <a:normAutofit/>
          </a:bodyPr>
          <a:lstStyle/>
          <a:p>
            <a:r>
              <a:rPr lang="en-US" dirty="0"/>
              <a:t>Special Inspections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66F5-AC2F-491B-AEE0-FDFC894E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43" y="1488613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HQS Deficiencies:</a:t>
            </a:r>
          </a:p>
          <a:p>
            <a:pPr lvl="1"/>
            <a:r>
              <a:rPr lang="en-US" dirty="0"/>
              <a:t>No hot water </a:t>
            </a:r>
          </a:p>
          <a:p>
            <a:pPr lvl="1"/>
            <a:r>
              <a:rPr lang="en-US" dirty="0"/>
              <a:t>Heater broken (in winter)</a:t>
            </a:r>
          </a:p>
          <a:p>
            <a:pPr lvl="1"/>
            <a:r>
              <a:rPr lang="en-US" dirty="0"/>
              <a:t>Infestation </a:t>
            </a:r>
          </a:p>
          <a:p>
            <a:pPr lvl="1"/>
            <a:r>
              <a:rPr lang="en-US" dirty="0"/>
              <a:t>Etc. </a:t>
            </a:r>
          </a:p>
          <a:p>
            <a:pPr lvl="1"/>
            <a:endParaRPr lang="en-US" dirty="0"/>
          </a:p>
          <a:p>
            <a:r>
              <a:rPr lang="en-US" dirty="0"/>
              <a:t>Reasonable Accommodations Verifications: </a:t>
            </a:r>
          </a:p>
          <a:p>
            <a:pPr marL="457200" lvl="1" indent="0">
              <a:buNone/>
            </a:pPr>
            <a:r>
              <a:rPr lang="en-US" dirty="0"/>
              <a:t>Use of 2</a:t>
            </a:r>
            <a:r>
              <a:rPr lang="en-US" baseline="30000" dirty="0"/>
              <a:t>nd</a:t>
            </a:r>
            <a:r>
              <a:rPr lang="en-US" dirty="0"/>
              <a:t> bedroom for: </a:t>
            </a:r>
          </a:p>
          <a:p>
            <a:pPr lvl="2"/>
            <a:r>
              <a:rPr lang="en-US" dirty="0"/>
              <a:t>Medical supplies</a:t>
            </a:r>
          </a:p>
          <a:p>
            <a:pPr lvl="2"/>
            <a:r>
              <a:rPr lang="en-US" dirty="0"/>
              <a:t>Exercise equipment</a:t>
            </a:r>
          </a:p>
          <a:p>
            <a:pPr lvl="2"/>
            <a:r>
              <a:rPr lang="en-US" dirty="0"/>
              <a:t>Specified craft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033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458</TotalTime>
  <Words>923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CHA Intake Agent Meeting</vt:lpstr>
      <vt:lpstr>Today’s Agenda </vt:lpstr>
      <vt:lpstr>Introductions: </vt:lpstr>
      <vt:lpstr>CHA Contact information: </vt:lpstr>
      <vt:lpstr>New Inspection Updates:  NSPIRE  </vt:lpstr>
      <vt:lpstr>NSIRE Highlights: </vt:lpstr>
      <vt:lpstr>IMPORTANT NSPIRE Requirements: Things we want to start telling people -  NOW – to prepare for 10/1/2024 </vt:lpstr>
      <vt:lpstr>Tell Landlords NOW:  Smoke and Carbon Monoxide Detectors: </vt:lpstr>
      <vt:lpstr>Special Inspections Overview:</vt:lpstr>
      <vt:lpstr>Landlord Relationship &amp; Talking Points:  </vt:lpstr>
      <vt:lpstr>Communications: </vt:lpstr>
      <vt:lpstr>Future Plans: </vt:lpstr>
      <vt:lpstr> What Questions  or Suggestions  Do you have?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 Intake Agent Meeting</dc:title>
  <dc:creator>Amanda Allard</dc:creator>
  <cp:lastModifiedBy>Amanda Allard</cp:lastModifiedBy>
  <cp:revision>29</cp:revision>
  <cp:lastPrinted>2023-09-13T23:01:53Z</cp:lastPrinted>
  <dcterms:created xsi:type="dcterms:W3CDTF">2023-09-13T16:55:07Z</dcterms:created>
  <dcterms:modified xsi:type="dcterms:W3CDTF">2023-09-14T15:43:21Z</dcterms:modified>
</cp:coreProperties>
</file>