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60" r:id="rId3"/>
    <p:sldId id="268" r:id="rId4"/>
    <p:sldId id="291" r:id="rId5"/>
    <p:sldId id="269" r:id="rId6"/>
    <p:sldId id="292" r:id="rId7"/>
    <p:sldId id="293" r:id="rId8"/>
    <p:sldId id="284" r:id="rId9"/>
    <p:sldId id="270" r:id="rId10"/>
    <p:sldId id="278" r:id="rId11"/>
    <p:sldId id="279" r:id="rId12"/>
    <p:sldId id="276" r:id="rId13"/>
    <p:sldId id="280" r:id="rId14"/>
    <p:sldId id="277" r:id="rId15"/>
    <p:sldId id="281" r:id="rId16"/>
    <p:sldId id="286" r:id="rId17"/>
    <p:sldId id="285" r:id="rId18"/>
    <p:sldId id="264" r:id="rId19"/>
    <p:sldId id="282" r:id="rId20"/>
    <p:sldId id="283" r:id="rId21"/>
    <p:sldId id="290" r:id="rId22"/>
    <p:sldId id="262" r:id="rId23"/>
    <p:sldId id="261" r:id="rId24"/>
    <p:sldId id="259" r:id="rId25"/>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Allard" initials="AA" lastIdx="15" clrIdx="0">
    <p:extLst>
      <p:ext uri="{19B8F6BF-5375-455C-9EA6-DF929625EA0E}">
        <p15:presenceInfo xmlns:p15="http://schemas.microsoft.com/office/powerpoint/2012/main" userId="S-1-5-21-2729095438-3503784826-1044576535-2143" providerId="AD"/>
      </p:ext>
    </p:extLst>
  </p:cmAuthor>
  <p:cmAuthor id="2" name="Cynthia Keseru" initials="CK" lastIdx="4" clrIdx="1">
    <p:extLst>
      <p:ext uri="{19B8F6BF-5375-455C-9EA6-DF929625EA0E}">
        <p15:presenceInfo xmlns:p15="http://schemas.microsoft.com/office/powerpoint/2012/main" userId="Cynthia Keseru" providerId="None"/>
      </p:ext>
    </p:extLst>
  </p:cmAuthor>
  <p:cmAuthor id="3" name="Lorrie Hancock" initials="LH" lastIdx="1" clrIdx="2">
    <p:extLst>
      <p:ext uri="{19B8F6BF-5375-455C-9EA6-DF929625EA0E}">
        <p15:presenceInfo xmlns:p15="http://schemas.microsoft.com/office/powerpoint/2012/main" userId="S-1-5-21-2729095438-3503784826-1044576535-1160" providerId="AD"/>
      </p:ext>
    </p:extLst>
  </p:cmAuthor>
  <p:cmAuthor id="4" name="Lorrie Hancock" initials="LH [2]" lastIdx="1" clrIdx="3">
    <p:extLst>
      <p:ext uri="{19B8F6BF-5375-455C-9EA6-DF929625EA0E}">
        <p15:presenceInfo xmlns:p15="http://schemas.microsoft.com/office/powerpoint/2012/main" userId="22e68a38f34397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82983" autoAdjust="0"/>
  </p:normalViewPr>
  <p:slideViewPr>
    <p:cSldViewPr snapToGrid="0">
      <p:cViewPr varScale="1">
        <p:scale>
          <a:sx n="80" d="100"/>
          <a:sy n="80" d="100"/>
        </p:scale>
        <p:origin x="120" y="282"/>
      </p:cViewPr>
      <p:guideLst/>
    </p:cSldViewPr>
  </p:slideViewPr>
  <p:notesTextViewPr>
    <p:cViewPr>
      <p:scale>
        <a:sx n="1" d="1"/>
        <a:sy n="1" d="1"/>
      </p:scale>
      <p:origin x="0" y="-30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3-02-03T23:20:28.021"/>
    </inkml:context>
    <inkml:brush xml:id="br0">
      <inkml:brushProperty name="width" value="0.05292" units="cm"/>
      <inkml:brushProperty name="height" value="0.05292" units="cm"/>
      <inkml:brushProperty name="color" value="#C00000"/>
    </inkml:brush>
  </inkml:definitions>
  <inkml:trace contextRef="#ctx0" brushRef="#br0">10632 5494 0,'0'-22'255,"-66"-133"-246,21 110-1,23 1 0,-22 0 0,-23-23-1,-21 23 0,44 0 2,-1-1-1,1 23 0,0-22 0,22 22 8,-1 22 16,23-22-24,-22 22 0,0-23 0,-22 1-1,-1 0 2,1 0-2,-22 0 2,-23-23-2,23 23 2,-1 0-2,1 0 3,21 0-4,-21 0 3,0 22-2,21 0 2,23 0-2,-22 0 2,22 0 0,-23 0-2,-21 0 1,22-22 0,-111 22 12,44-23-16,22 23 4,-22-22 1,45 0-2,-23 22 0,45 0 1,-22 0 2,44 0-4,-23 0 3,23 0-2,0 0 3,0 0-3,0 0 1,0 0 0,-1 0 0,-21 0 0,22 0 1,-45 0 13,23 0-21,0 0 7,-45 0 13,1 0-18,43 0 5,-65 0 13,65 0-18,-21 0 6,-23-22 10,67 22-14,-44 0 3,-23 0 10,67 0-13,-22 0 3,-1 0 0,1 0 0,0 0 0,-23 0 0,23 0 0,0 0 0,-1-22 0,-110 22 17,111 0-17,-133 0 15,133 0-14,-67 0 14,66 0-22,-21 0 6,-45 0 15,67 0-20,0 0 6,-23 0 13,23 0-19,0 0 7,-89 0 13,66 0-20,-21 0 6,21 0 0,1 0 1,-1 0-3,1 0 4,-89 0 8,88 0-13,-21 0 21,66 0-20,0 0 3,-45 0 9,45 0-4,-22 0-6,-1 0 13,1 0-19,-22 0 6,-23 0 13,23 0-18,-1 0 5,23 0 0,-23 0 1,23 0-2,0 0 1,-111 0 11,88 0-14,1 0 3,-1 0 0,45 0 1,-44 0-2,-1 0 2,-88 0 8,44 0-11,1 0 3,21 0-2,-66 0 1,67 0 0,-1 0 1,0 0-1,-66 0 14,111 0-20,22 22 5,-22-22 1,-1 0 0,1 0 1,22 0-2,0 22 1,-23-22 0,23 22 0,-22-22 1,0 22 9,-1 1-13,23-1 11,0 0-6,-22 0 5,22 0-8,-23 0 2,45 0-2,-44 1 1,44-1 0,-22 0 2,0 0-4,22 0 2,-23 0 0,23 1 0,0-1 6,0 0-13,-22 0 8,22 22 0,0 45 17,0-67-21,45 0 4,-23 22-1,44 89 17,-44-110-20,1-1 4,21 44 0,22 45 15,-21-67-17,-23-22 1,0 23 0,0-23 0,22 0-1,-22 22 3,23-22-3,-1 45 1,0-23 0,45 0 1,-23-21-2,-21 21 2,-1-22-2,45 22 1,-67-21 0,0-1 1,22 0-2,1-22 1,-1 44 5,22-22-10,23 0 5,-1 1 1,245 109 16,-267-109-18,266 65 18,-243-66-19,0 1 2,-23-23 1,0 0-2,1 0 2,66 0 12,-67 0-20,-21 0 8,43 0 13,1 0-20,-45 0 6,23 0 0,-23 0 0,0 0 0,23 0 0,-23 0 0,0 0 0,23 0 0,-1 0 0,1 0 0,132 0 18,-133 0-20,23 0 2,-23 0 0,23 0 0,-23 0 0,23 22 0,0-22 1,21 22-2,45-22 2,200 22 14,-178-22-22,0 0 6,0 0 1,-22 0 0,-44 0 0,-22 0 0,-23 22 0,-44-22 1,1 0-2,21 0 2,22 0 12,1 0-19,66 0 6,132 0 11,-87 22-14,-23-22 4,88 0 8,-154 0-11,-1 0 2,-21 0 0,-45 0 0,22 0 0,-21 0 26,109-22 13,90-22-25,-67 0-20,-66 21 6,176-21 13,-176 22-19,-23 0 7,1 0 12,-45 22-10,0-23 9,0 23-16,-22-22 3,22 22 2,1-22-2,21 0 1,-22 0 0,22 0 0,-21 22 8,-23-22-8,22 22 0,0 0 1,-22-45 10,22 45-6,0-22 6,-22-22-15,22 44 3,0-22 3,1 0 16,-23-1 4,0 1 49,0-44-70,0 44-2,0-45 1,0 1 13,0 44-18,0-1 6,0 1-2,0 0 25,0 0 96,0 0-120,0 0 1,0-23-2,0 23 2,0 0 24,0 0 37,-45 22 18,23-44-80,-22 44 0,22 0 1,0 0-2,22-23 2,22 23 430,0-22-431,0 22 0,0 0 16,0 0 48,0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74AAB1F4-5A0C-4F25-939A-FF4EA6BBDCD8}" type="datetimeFigureOut">
              <a:rPr lang="en-US" smtClean="0"/>
              <a:t>12/2/2024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F9214E8A-EB31-49F4-8A88-C591C289CADF}" type="slidenum">
              <a:rPr lang="en-US" smtClean="0"/>
              <a:t>‹#›</a:t>
            </a:fld>
            <a:endParaRPr lang="en-US" dirty="0"/>
          </a:p>
        </p:txBody>
      </p:sp>
    </p:spTree>
    <p:extLst>
      <p:ext uri="{BB962C8B-B14F-4D97-AF65-F5344CB8AC3E}">
        <p14:creationId xmlns:p14="http://schemas.microsoft.com/office/powerpoint/2010/main" val="2830273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attending this meeting about how the Housing Choice Voucher program works.  This presentation will explain the requirements and expectations of how to become a program participant and what the family obligations are in order to remain as a participant on the Voucher program.</a:t>
            </a:r>
          </a:p>
        </p:txBody>
      </p:sp>
      <p:sp>
        <p:nvSpPr>
          <p:cNvPr id="4" name="Slide Number Placeholder 3"/>
          <p:cNvSpPr>
            <a:spLocks noGrp="1"/>
          </p:cNvSpPr>
          <p:nvPr>
            <p:ph type="sldNum" sz="quarter" idx="5"/>
          </p:nvPr>
        </p:nvSpPr>
        <p:spPr/>
        <p:txBody>
          <a:bodyPr/>
          <a:lstStyle/>
          <a:p>
            <a:fld id="{F9214E8A-EB31-49F4-8A88-C591C289CADF}" type="slidenum">
              <a:rPr lang="en-US" smtClean="0"/>
              <a:t>1</a:t>
            </a:fld>
            <a:endParaRPr lang="en-US" dirty="0"/>
          </a:p>
        </p:txBody>
      </p:sp>
    </p:spTree>
    <p:extLst>
      <p:ext uri="{BB962C8B-B14F-4D97-AF65-F5344CB8AC3E}">
        <p14:creationId xmlns:p14="http://schemas.microsoft.com/office/powerpoint/2010/main" val="2557623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Utility Allowances – it is important to know what utilities you will be responsible for paying when searching for a unit to lease. When you find a unit that you are interested in, please check with the owner/landlord to see what utilities you will be responsible for paying and the fuels the utility.  For example, is the heat gas or electric, what about the stove is it gas or electric and the hot water heater is it gas or electric.  CHA will also need to know if you will be responsible for paying the water sewer and trash.  We can help you figure out the amount for the average utility cost so it is important that you obtain this information from the landlord you might want to rent from.  Remember, this is only the average utility cost.  Your actual cost may be higher or lower depending on your individual usage.  If you keep the heat set at a higher temperature then your actual cost may be higher.  If you keep it at a lower temperature then you will be able to realize these savings.  </a:t>
            </a:r>
          </a:p>
        </p:txBody>
      </p:sp>
      <p:sp>
        <p:nvSpPr>
          <p:cNvPr id="4" name="Slide Number Placeholder 3"/>
          <p:cNvSpPr>
            <a:spLocks noGrp="1"/>
          </p:cNvSpPr>
          <p:nvPr>
            <p:ph type="sldNum" sz="quarter" idx="5"/>
          </p:nvPr>
        </p:nvSpPr>
        <p:spPr/>
        <p:txBody>
          <a:bodyPr/>
          <a:lstStyle/>
          <a:p>
            <a:fld id="{F9214E8A-EB31-49F4-8A88-C591C289CADF}" type="slidenum">
              <a:rPr lang="en-US" smtClean="0"/>
              <a:t>10</a:t>
            </a:fld>
            <a:endParaRPr lang="en-US" dirty="0"/>
          </a:p>
        </p:txBody>
      </p:sp>
    </p:spTree>
    <p:extLst>
      <p:ext uri="{BB962C8B-B14F-4D97-AF65-F5344CB8AC3E}">
        <p14:creationId xmlns:p14="http://schemas.microsoft.com/office/powerpoint/2010/main" val="357469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family’s share of the rent and utilities is 30% of the adjusted gross income or 10% of the gross monthly income whichever is greater.  This is called the Total Tenant Payment. If the family chooses to lease a unit where the rent and utilities are over the payment standard, then the family is required to 30% of  their income towards rent and utilities in addition to the amount that exceeds the payment standard. Program requirements will not allow the family to enter into a lease under the Voucher program if the amount of rent and utilities will exceed 40% of the families’ income.</a:t>
            </a:r>
          </a:p>
        </p:txBody>
      </p:sp>
      <p:sp>
        <p:nvSpPr>
          <p:cNvPr id="4" name="Slide Number Placeholder 3"/>
          <p:cNvSpPr>
            <a:spLocks noGrp="1"/>
          </p:cNvSpPr>
          <p:nvPr>
            <p:ph type="sldNum" sz="quarter" idx="5"/>
          </p:nvPr>
        </p:nvSpPr>
        <p:spPr/>
        <p:txBody>
          <a:bodyPr/>
          <a:lstStyle/>
          <a:p>
            <a:fld id="{F9214E8A-EB31-49F4-8A88-C591C289CADF}" type="slidenum">
              <a:rPr lang="en-US" smtClean="0"/>
              <a:t>11</a:t>
            </a:fld>
            <a:endParaRPr lang="en-US" dirty="0"/>
          </a:p>
        </p:txBody>
      </p:sp>
    </p:spTree>
    <p:extLst>
      <p:ext uri="{BB962C8B-B14F-4D97-AF65-F5344CB8AC3E}">
        <p14:creationId xmlns:p14="http://schemas.microsoft.com/office/powerpoint/2010/main" val="301832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 that is in your packet is called a Request  for Tenancy Approval and is a very important document to complete when you have found a unit that you would like to lease.  Both you and your landlord will need to complete this document and submit it to the CHA office.  It is extremely important that the entire document is completely filled out.  The first section needs to indicate the address of the unit you will be renting, when you would like the lease to begin, the number of actual bedrooms in the unit, the year it was built, the proposed rent, security deposit and when the unit will be available for inspection.  </a:t>
            </a:r>
            <a:r>
              <a:rPr lang="en-US" b="1" dirty="0"/>
              <a:t>The security deposit is the family’s responsibility pay in full as the CHA does not assist with security deposits.</a:t>
            </a:r>
            <a:r>
              <a:rPr lang="en-US" dirty="0"/>
              <a:t> CHA needs to know what type of unit it is.  Is it a single family house, an apartment or a manufactured home.   </a:t>
            </a:r>
            <a:r>
              <a:rPr lang="en-US" b="1" dirty="0"/>
              <a:t>CHA does not assist with lot rent if you own the manufactured home.  </a:t>
            </a:r>
            <a:r>
              <a:rPr lang="en-US" dirty="0"/>
              <a:t>Section 10 describes other types of funding that may be attached to the unit.  If this is the case, the landlord will know which one to check.  </a:t>
            </a:r>
          </a:p>
        </p:txBody>
      </p:sp>
      <p:sp>
        <p:nvSpPr>
          <p:cNvPr id="4" name="Slide Number Placeholder 3"/>
          <p:cNvSpPr>
            <a:spLocks noGrp="1"/>
          </p:cNvSpPr>
          <p:nvPr>
            <p:ph type="sldNum" sz="quarter" idx="5"/>
          </p:nvPr>
        </p:nvSpPr>
        <p:spPr/>
        <p:txBody>
          <a:bodyPr/>
          <a:lstStyle/>
          <a:p>
            <a:fld id="{F9214E8A-EB31-49F4-8A88-C591C289CADF}" type="slidenum">
              <a:rPr lang="en-US" smtClean="0"/>
              <a:t>12</a:t>
            </a:fld>
            <a:endParaRPr lang="en-US" dirty="0"/>
          </a:p>
        </p:txBody>
      </p:sp>
    </p:spTree>
    <p:extLst>
      <p:ext uri="{BB962C8B-B14F-4D97-AF65-F5344CB8AC3E}">
        <p14:creationId xmlns:p14="http://schemas.microsoft.com/office/powerpoint/2010/main" val="174746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down the page is information that CHA needs to know about what utilities will be paid by the owner and what utilities will be paid by the tenant.  This must be correct as it will influence whether or not the rent and utilities will work with the payment standard and determines what the utility allowance is.  Let’s start at the top.  Heating, what utility is the heating source.  Is it gas or electric.  Very rarely do we see the other types of eating types of bottle gas, oil or coal.  Please check the type of utility that fuels the heating appliance.  In the next column we need to know who will be paying for or providing for that utility.  For heating CHA needs to know who will be paying this utility.  If the owner will pay, write in an O, if the tenant (you) will be paying write in a T.  The same is for the cooking appliance.  Is it gas or electric and will the owner or tenant be paying for the utility.  Continue to the water heating.  Need to know if it is gas or electric and if the owner or tenant will be paying.  Other electric means the basic electric for the unit which includes your lights and electricity for your outlets etc.  Who will be paying for this the owner or the tenant.  Water Sewer and Trash – who will be paying for these utilities?  If the unit has Air Conditioning, who will be paying the air condition, the owner or tenant.  Range and Refrigerator.  In most cases, the owner will provide the range and refrigerator so an O will need to be written under the “provided by” column for these two lines.  CHA only wants to know if a microwave will be provided by the owner if a microwave is there in place of the range.  Microwave’s can only replace the presence of a range if this is the case for all units in the same complex.  Other can be used if a washing machine and /or dryer will be provided and who will be providing those appliances.   The owner or the owner representative will then need to print, sign, indicate their business address, telephone number and the date.  The tenant (you) will need to do the same.  It is very important that CHA is provided reliable phone numbers in order  for us to reach you or the owner in case we have questions.   If the Request for Tenancy Approval is not completely filled out it will not be accepted and will delay the lease up process which will delay your rental assistance. </a:t>
            </a:r>
          </a:p>
        </p:txBody>
      </p:sp>
      <p:sp>
        <p:nvSpPr>
          <p:cNvPr id="4" name="Slide Number Placeholder 3"/>
          <p:cNvSpPr>
            <a:spLocks noGrp="1"/>
          </p:cNvSpPr>
          <p:nvPr>
            <p:ph type="sldNum" sz="quarter" idx="5"/>
          </p:nvPr>
        </p:nvSpPr>
        <p:spPr/>
        <p:txBody>
          <a:bodyPr/>
          <a:lstStyle/>
          <a:p>
            <a:fld id="{F9214E8A-EB31-49F4-8A88-C591C289CADF}" type="slidenum">
              <a:rPr lang="en-US" smtClean="0"/>
              <a:t>13</a:t>
            </a:fld>
            <a:endParaRPr lang="en-US" dirty="0"/>
          </a:p>
        </p:txBody>
      </p:sp>
    </p:spTree>
    <p:extLst>
      <p:ext uri="{BB962C8B-B14F-4D97-AF65-F5344CB8AC3E}">
        <p14:creationId xmlns:p14="http://schemas.microsoft.com/office/powerpoint/2010/main" val="4058054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estimate that will be provided to each family.  It will provide you what the payment standard is that is based on the bedroom size and location of your Voucher.  This will also give you an estimated amount of what your family contribution will be based on the information CHA has regarding your family composition, income and assets. This estimate is subject to change if the information CHA has changes.  Please remember that the CHA does not assist with the security deposit and it will be the family’s responsibility to pay.  You should start preparing to ensure that you have funds to pay the deposit at this time it is due.</a:t>
            </a:r>
          </a:p>
        </p:txBody>
      </p:sp>
      <p:sp>
        <p:nvSpPr>
          <p:cNvPr id="4" name="Slide Number Placeholder 3"/>
          <p:cNvSpPr>
            <a:spLocks noGrp="1"/>
          </p:cNvSpPr>
          <p:nvPr>
            <p:ph type="sldNum" sz="quarter" idx="5"/>
          </p:nvPr>
        </p:nvSpPr>
        <p:spPr/>
        <p:txBody>
          <a:bodyPr/>
          <a:lstStyle/>
          <a:p>
            <a:fld id="{F9214E8A-EB31-49F4-8A88-C591C289CADF}" type="slidenum">
              <a:rPr lang="en-US" smtClean="0"/>
              <a:t>14</a:t>
            </a:fld>
            <a:endParaRPr lang="en-US" dirty="0"/>
          </a:p>
        </p:txBody>
      </p:sp>
    </p:spTree>
    <p:extLst>
      <p:ext uri="{BB962C8B-B14F-4D97-AF65-F5344CB8AC3E}">
        <p14:creationId xmlns:p14="http://schemas.microsoft.com/office/powerpoint/2010/main" val="290446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Approval process of the Unit.  When you find a suitable unit that you would like to lease and the landlord is willing to work with the program, you and the landlord will need to complete the Request for Tenancy Approval form that we previously reviewed and submit as soon as possible to the CHA office.  There is a variety of information that the CHA will review when the RFTA is received.  CHA needs to ensure that the rent and utilities will work with the Voucher and that the rent is reasonable.  This means that the landlord cannot charge you more rent just because you receive Voucher rental assistance.  The landlord must charge you the same rent as they do a market rent for the same type of unit.  Once the Request for Tenant is determined to work with the program, then CHA will arrange to have the unit inspected to make sure it meets Housing Quality Standards or HQS.  If the unit passes inspection, we will proceed to the next step.  If the unit does not pass inspection, the landlord has up to 30 days to rectify the problem and pass a second inspection.  The sooner the unit passes inspection, the sooner rental assistance can begin.  In your packet is a booklet called “A Good Place to Live” which provides for the general requirements a unit must meet to pass inspection.  CHA is inspecting the unit to ensure it meets basic housing quality standards.  Does it have adequate heat source, hot water, no broken windows, doors that lock etc.  </a:t>
            </a:r>
          </a:p>
          <a:p>
            <a:endParaRPr lang="en-US" dirty="0"/>
          </a:p>
        </p:txBody>
      </p:sp>
      <p:sp>
        <p:nvSpPr>
          <p:cNvPr id="4" name="Slide Number Placeholder 3"/>
          <p:cNvSpPr>
            <a:spLocks noGrp="1"/>
          </p:cNvSpPr>
          <p:nvPr>
            <p:ph type="sldNum" sz="quarter" idx="5"/>
          </p:nvPr>
        </p:nvSpPr>
        <p:spPr/>
        <p:txBody>
          <a:bodyPr/>
          <a:lstStyle/>
          <a:p>
            <a:fld id="{F9214E8A-EB31-49F4-8A88-C591C289CADF}" type="slidenum">
              <a:rPr lang="en-US" smtClean="0"/>
              <a:t>15</a:t>
            </a:fld>
            <a:endParaRPr lang="en-US" dirty="0"/>
          </a:p>
        </p:txBody>
      </p:sp>
    </p:spTree>
    <p:extLst>
      <p:ext uri="{BB962C8B-B14F-4D97-AF65-F5344CB8AC3E}">
        <p14:creationId xmlns:p14="http://schemas.microsoft.com/office/powerpoint/2010/main" val="3755928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group presentation is over, CHA will run electronic fingerprints for all adults who are 18 years of age and older in the household.  This will be done if your have brought your picture ID.  Household members who have a history of drug related or violent criminal activity within the past 3 years will be denied housing assistance.  If you are denied housing assistance due to criminal history, you will have a chance to request an informal review of the situation and present any extenuating circumstances and/or provide information showing that you have completed what the courts have required such as drug rehabilitation or similar type of documentation.  HUD does mandate that anyone required to register as a lifetime registered sex offender is not eligible to receive housing assistance.</a:t>
            </a:r>
          </a:p>
        </p:txBody>
      </p:sp>
      <p:sp>
        <p:nvSpPr>
          <p:cNvPr id="4" name="Slide Number Placeholder 3"/>
          <p:cNvSpPr>
            <a:spLocks noGrp="1"/>
          </p:cNvSpPr>
          <p:nvPr>
            <p:ph type="sldNum" sz="quarter" idx="5"/>
          </p:nvPr>
        </p:nvSpPr>
        <p:spPr/>
        <p:txBody>
          <a:bodyPr/>
          <a:lstStyle/>
          <a:p>
            <a:fld id="{F9214E8A-EB31-49F4-8A88-C591C289CADF}" type="slidenum">
              <a:rPr lang="en-US" smtClean="0"/>
              <a:t>16</a:t>
            </a:fld>
            <a:endParaRPr lang="en-US" dirty="0"/>
          </a:p>
        </p:txBody>
      </p:sp>
    </p:spTree>
    <p:extLst>
      <p:ext uri="{BB962C8B-B14F-4D97-AF65-F5344CB8AC3E}">
        <p14:creationId xmlns:p14="http://schemas.microsoft.com/office/powerpoint/2010/main" val="383071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CHA has verified that the rent and utilities will work with your Voucher, inspected the unit to show it meets Housing Quality Standards and all household members have passed the criminal background check, you will be provided a Household Certification that shows the final calculation of your family’s income and who will be living in the unit.  </a:t>
            </a:r>
            <a:r>
              <a:rPr lang="en-US" b="1" dirty="0"/>
              <a:t>It is mandatory that you inform the CHA of any changes in your income and/or household composition between the time your Voucher is issued and a Housing Assistance Payments contract is signed on your behalf.  This is to determine the accurate amount of your housing assistance payment.  Failure to notify the CHA of any changes during this time may result in you being required to </a:t>
            </a:r>
            <a:r>
              <a:rPr lang="en-US" b="1" i="1" dirty="0"/>
              <a:t>repay</a:t>
            </a:r>
            <a:r>
              <a:rPr lang="en-US" b="1" dirty="0"/>
              <a:t> CHA any overpayment of housing assistance and could possibly lead to the termination of housing assistance and not being eligible for housing assistance in the future.</a:t>
            </a:r>
            <a:r>
              <a:rPr lang="en-US" dirty="0"/>
              <a:t>  </a:t>
            </a:r>
            <a:r>
              <a:rPr lang="en-US" b="1" dirty="0"/>
              <a:t>The Household Certification </a:t>
            </a:r>
            <a:r>
              <a:rPr lang="en-US" dirty="0"/>
              <a:t>will show the Total Tenant Payment which is what the family will contribute to the rent and utilities.  CHA will then create a Housing Assistance Payments (HAP) contract to be signed by the landlord.  Once all of the documents are signed and submitted to CHA, housing assistance payments will be sent to your landlord on your behalf.</a:t>
            </a:r>
          </a:p>
        </p:txBody>
      </p:sp>
      <p:sp>
        <p:nvSpPr>
          <p:cNvPr id="4" name="Slide Number Placeholder 3"/>
          <p:cNvSpPr>
            <a:spLocks noGrp="1"/>
          </p:cNvSpPr>
          <p:nvPr>
            <p:ph type="sldNum" sz="quarter" idx="5"/>
          </p:nvPr>
        </p:nvSpPr>
        <p:spPr/>
        <p:txBody>
          <a:bodyPr/>
          <a:lstStyle/>
          <a:p>
            <a:fld id="{F9214E8A-EB31-49F4-8A88-C591C289CADF}" type="slidenum">
              <a:rPr lang="en-US" smtClean="0"/>
              <a:t>17</a:t>
            </a:fld>
            <a:endParaRPr lang="en-US" dirty="0"/>
          </a:p>
        </p:txBody>
      </p:sp>
    </p:spTree>
    <p:extLst>
      <p:ext uri="{BB962C8B-B14F-4D97-AF65-F5344CB8AC3E}">
        <p14:creationId xmlns:p14="http://schemas.microsoft.com/office/powerpoint/2010/main" val="288345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overview of some of what we have learned today about the Voucher program.</a:t>
            </a:r>
          </a:p>
          <a:p>
            <a:pPr marL="228600" indent="-228600">
              <a:buAutoNum type="arabicPeriod"/>
            </a:pPr>
            <a:r>
              <a:rPr lang="en-US" dirty="0"/>
              <a:t>It is possible for you to use your Voucher where you currently rent – you might not need to move.</a:t>
            </a:r>
          </a:p>
          <a:p>
            <a:pPr marL="228600" indent="-228600">
              <a:buAutoNum type="arabicPeriod"/>
            </a:pPr>
            <a:r>
              <a:rPr lang="en-US" dirty="0"/>
              <a:t>If you do need to search for a unit to use with your Voucher – ask prospective landlords what the rent is and what utilities you as the tenant will be responsible for paying and use the estimate provided to you to help you decide if the rent and utilities are in an acceptable range.</a:t>
            </a:r>
          </a:p>
          <a:p>
            <a:pPr marL="228600" indent="-228600">
              <a:buAutoNum type="arabicPeriod"/>
            </a:pPr>
            <a:r>
              <a:rPr lang="en-US" dirty="0"/>
              <a:t>In your packet is a Landlord List and tips for your Housing Search.  The Landlord List is a list of landlords/owners who have indicated they are willing to work with the Voucher program.  They may or may not have units available.  It is important that you start your search right away as the there may be a limited amount of units available for rent so you want to start looking now.</a:t>
            </a:r>
          </a:p>
          <a:p>
            <a:pPr marL="228600" indent="-228600">
              <a:buAutoNum type="arabicPeriod"/>
            </a:pPr>
            <a:r>
              <a:rPr lang="en-US" dirty="0"/>
              <a:t>When you have located a unit that you want to lease and the landlord has agreed, complete the Request for Tenant Approval with the landlord as soon as possible and submit to the CHA office.  This is the document that will trigger an inspection of the unit and start your housing assistance if it meets program requirements.</a:t>
            </a:r>
          </a:p>
          <a:p>
            <a:pPr marL="228600" indent="-228600">
              <a:buAutoNum type="arabicPeriod"/>
            </a:pPr>
            <a:r>
              <a:rPr lang="en-US" dirty="0"/>
              <a:t>Housing assistance payments will only be released to the landlord once CHA has all of the required documents signed and received by our office.</a:t>
            </a:r>
          </a:p>
          <a:p>
            <a:pPr marL="228600" indent="-228600">
              <a:buAutoNum type="arabicPeriod"/>
            </a:pPr>
            <a:r>
              <a:rPr lang="en-US" dirty="0"/>
              <a:t>The security deposit is the family’s responsibility.  CHA does not assist with security deposits.</a:t>
            </a:r>
          </a:p>
        </p:txBody>
      </p:sp>
      <p:sp>
        <p:nvSpPr>
          <p:cNvPr id="4" name="Slide Number Placeholder 3"/>
          <p:cNvSpPr>
            <a:spLocks noGrp="1"/>
          </p:cNvSpPr>
          <p:nvPr>
            <p:ph type="sldNum" sz="quarter" idx="5"/>
          </p:nvPr>
        </p:nvSpPr>
        <p:spPr/>
        <p:txBody>
          <a:bodyPr/>
          <a:lstStyle/>
          <a:p>
            <a:fld id="{F9214E8A-EB31-49F4-8A88-C591C289CADF}" type="slidenum">
              <a:rPr lang="en-US" smtClean="0"/>
              <a:t>18</a:t>
            </a:fld>
            <a:endParaRPr lang="en-US" dirty="0"/>
          </a:p>
        </p:txBody>
      </p:sp>
    </p:spTree>
    <p:extLst>
      <p:ext uri="{BB962C8B-B14F-4D97-AF65-F5344CB8AC3E}">
        <p14:creationId xmlns:p14="http://schemas.microsoft.com/office/powerpoint/2010/main" val="4255071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receive Voucher housing assistance there are family obligations you must comply with.  Once you have leased up under the Voucher program, you are required to live in the unit for one year.  This means you cannot move for one year.  When looking for a unit to lease, make sure that it is a place you want to live for an entire year.  If three months into the year, you call the CHA office and state that you don’t like your neighbors because they keep you up all night and unit you rented is really too small, we will sympathize with you but you still cannot move until year lease is up.  If after the year’s lease is up and you want to move, you can move with your Voucher assistance with thirty days written notice to the owner and the CHA office.  Your CHA case worker will provide you the proper procedures to move if you decide this is what you want to do.  If you move from your unit before the year is up, your housing assistance will be terminated unfavorably which can prohibit you from receiving housing assistance again in the future from any housing authority.  Recertification, in order to continue to receive housing assistance you must recertify every year.  Approximately 90 days or three months before your anniversary you will receive notice that you must recertify with our office.  This is mandatory and failure to do so will result in the loss of housing assistance.</a:t>
            </a:r>
          </a:p>
        </p:txBody>
      </p:sp>
      <p:sp>
        <p:nvSpPr>
          <p:cNvPr id="4" name="Slide Number Placeholder 3"/>
          <p:cNvSpPr>
            <a:spLocks noGrp="1"/>
          </p:cNvSpPr>
          <p:nvPr>
            <p:ph type="sldNum" sz="quarter" idx="5"/>
          </p:nvPr>
        </p:nvSpPr>
        <p:spPr/>
        <p:txBody>
          <a:bodyPr/>
          <a:lstStyle/>
          <a:p>
            <a:fld id="{F9214E8A-EB31-49F4-8A88-C591C289CADF}" type="slidenum">
              <a:rPr lang="en-US" smtClean="0"/>
              <a:t>19</a:t>
            </a:fld>
            <a:endParaRPr lang="en-US" dirty="0"/>
          </a:p>
        </p:txBody>
      </p:sp>
    </p:spTree>
    <p:extLst>
      <p:ext uri="{BB962C8B-B14F-4D97-AF65-F5344CB8AC3E}">
        <p14:creationId xmlns:p14="http://schemas.microsoft.com/office/powerpoint/2010/main" val="32099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meeting today we will be going over the Voucher program and resources that are available to you, the approval process of the unit you wish to lease with your Voucher, your family obligations to continue to participate in the program.  We will also answer questions and after the group presentation, your fingerprints can be taken for the criminal background check. We will meet with you individually after the group presentation at which time you may ask any questions that may be of a personal nature.  A criminal background check is required in order to participate in the program.  After the group meeting, a CHA representative will be able to take your fingerprints.  The actual background check will not be completed until you have submitted information to this office on the unit you would like to rent with your Voucher</a:t>
            </a:r>
            <a:r>
              <a:rPr lang="en-US" dirty="0">
                <a:solidFill>
                  <a:srgbClr val="FF0000"/>
                </a:solidFill>
              </a:rPr>
              <a:t>.  If you live in one of CHA’s jurisdictions that is not Cheyenne, you will be provided information as to how you can submit your fingerprints.</a:t>
            </a:r>
          </a:p>
        </p:txBody>
      </p:sp>
      <p:sp>
        <p:nvSpPr>
          <p:cNvPr id="4" name="Slide Number Placeholder 3"/>
          <p:cNvSpPr>
            <a:spLocks noGrp="1"/>
          </p:cNvSpPr>
          <p:nvPr>
            <p:ph type="sldNum" sz="quarter" idx="5"/>
          </p:nvPr>
        </p:nvSpPr>
        <p:spPr/>
        <p:txBody>
          <a:bodyPr/>
          <a:lstStyle/>
          <a:p>
            <a:fld id="{F9214E8A-EB31-49F4-8A88-C591C289CADF}" type="slidenum">
              <a:rPr lang="en-US" smtClean="0"/>
              <a:t>2</a:t>
            </a:fld>
            <a:endParaRPr lang="en-US" dirty="0"/>
          </a:p>
        </p:txBody>
      </p:sp>
    </p:spTree>
    <p:extLst>
      <p:ext uri="{BB962C8B-B14F-4D97-AF65-F5344CB8AC3E}">
        <p14:creationId xmlns:p14="http://schemas.microsoft.com/office/powerpoint/2010/main" val="3440960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major program violations that could result in the loss of housing assistance are:</a:t>
            </a:r>
          </a:p>
          <a:p>
            <a:r>
              <a:rPr lang="en-US" dirty="0"/>
              <a:t>Failure to supply any information the CHA or HUD determines to be necessary, unreported family absences from the unit, failure to request CHA written approval to add any family member as an occupant to the unit.  The only people who can live with you are the people you listed in your household composition.  If you want to allow someone to move into your unit, you must first receive written approval from your landlord and the housing authority before this person or persons move in.  Allowing other people to live or stay with you that have not been approved by your landlord and the housing authority first is a serious violation of program rules.  Engaging in violent criminal or any drug related activity, failure to pay your utilities and your portion of the rent, damages to the unit or any of your guests damaging the unit, failure to follow CHA policies and procedures and failure to comply with the provisions of your lease.  Mandatory termination of the program including any methamphetamine manufacturing and if any household member is required to register as a lifetime registered sex offender.</a:t>
            </a:r>
          </a:p>
        </p:txBody>
      </p:sp>
      <p:sp>
        <p:nvSpPr>
          <p:cNvPr id="4" name="Slide Number Placeholder 3"/>
          <p:cNvSpPr>
            <a:spLocks noGrp="1"/>
          </p:cNvSpPr>
          <p:nvPr>
            <p:ph type="sldNum" sz="quarter" idx="5"/>
          </p:nvPr>
        </p:nvSpPr>
        <p:spPr/>
        <p:txBody>
          <a:bodyPr/>
          <a:lstStyle/>
          <a:p>
            <a:fld id="{F9214E8A-EB31-49F4-8A88-C591C289CADF}" type="slidenum">
              <a:rPr lang="en-US" smtClean="0"/>
              <a:t>20</a:t>
            </a:fld>
            <a:endParaRPr lang="en-US" dirty="0"/>
          </a:p>
        </p:txBody>
      </p:sp>
    </p:spTree>
    <p:extLst>
      <p:ext uri="{BB962C8B-B14F-4D97-AF65-F5344CB8AC3E}">
        <p14:creationId xmlns:p14="http://schemas.microsoft.com/office/powerpoint/2010/main" val="3720868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any changes in your family income and/or who is living with you, you must report these changes as soon as possible.  The amount of your rent will be based on your family income and who is living with you, so it must be accurate at the time CHA starts assisting with your rent. If you do not report all changes, you will be required to repay any overpayment of housing assistance and could risk losing your Voucher.  What if you want to move once you start receiving housing assistance? One of the most  common reasons, participants lose their voucher is because they move prior to receiving permission from the CHA before moving.  Do not move out of your assisted unit before receiving permission from a CHA representative which will involve the processing of a new inspection, lease and other paperwork.  Program regulations require that you live in your unit for one year before moving.  After one year, typically you can move with a 30-day written notice to CHA and your landlord.  CHA requires that lease rescission notice be signed by both parties.  Another question is what if an approved household member moves out of your home? You have 10 days to report this information to the CHA office.</a:t>
            </a:r>
          </a:p>
          <a:p>
            <a:endParaRPr lang="en-US" dirty="0"/>
          </a:p>
        </p:txBody>
      </p:sp>
      <p:sp>
        <p:nvSpPr>
          <p:cNvPr id="4" name="Slide Number Placeholder 3"/>
          <p:cNvSpPr>
            <a:spLocks noGrp="1"/>
          </p:cNvSpPr>
          <p:nvPr>
            <p:ph type="sldNum" sz="quarter" idx="5"/>
          </p:nvPr>
        </p:nvSpPr>
        <p:spPr/>
        <p:txBody>
          <a:bodyPr/>
          <a:lstStyle/>
          <a:p>
            <a:fld id="{F9214E8A-EB31-49F4-8A88-C591C289CADF}" type="slidenum">
              <a:rPr lang="en-US" smtClean="0"/>
              <a:t>21</a:t>
            </a:fld>
            <a:endParaRPr lang="en-US" dirty="0"/>
          </a:p>
        </p:txBody>
      </p:sp>
    </p:spTree>
    <p:extLst>
      <p:ext uri="{BB962C8B-B14F-4D97-AF65-F5344CB8AC3E}">
        <p14:creationId xmlns:p14="http://schemas.microsoft.com/office/powerpoint/2010/main" val="901315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questions you may have are:</a:t>
            </a:r>
          </a:p>
          <a:p>
            <a:r>
              <a:rPr lang="en-US" dirty="0"/>
              <a:t>1.  Can I move into a unit as soon as I find one?  This is up to you.  However, if for some reason the Voucher does not work with the unit for example the rent is too high to work with the Voucher or it does not pass inspection, then you could be liable for the rent on your own if you sign a lease with the landlord.  It is suggested that you wait to move into to ensure the Voucher will work with the unit before committing to a lease.  What happens if I cannot pay my share of the rent?  Your share of the rent is based on your income, so you should always be able to pay your share of the rent and it is important that you do so by the date indicated in your lease every.  The landlord may charge a late fee if you do not pay your share of the rent on time and could terminate the lease which can result in the loss of housing </a:t>
            </a:r>
            <a:r>
              <a:rPr lang="en-US"/>
              <a:t>assistance.  It </a:t>
            </a:r>
            <a:r>
              <a:rPr lang="en-US" dirty="0"/>
              <a:t>is important that your read and are familiar with the terms of your lease with the landlord and that you follow them.  The lease with your landlord is a legal contract.  Be sure you do not allow anyone to move in with you or stay with you without first obtaining written permission from your landlord and the housing authority before they move in.  Ultimately, it is your responsibility to ensure that you comply with all Voucher program regulations.  If you are not sure and have questions about what your responsibilities are, please reach out to the housing authority and we will assist you with your questions and/or concerns.</a:t>
            </a:r>
          </a:p>
        </p:txBody>
      </p:sp>
      <p:sp>
        <p:nvSpPr>
          <p:cNvPr id="4" name="Slide Number Placeholder 3"/>
          <p:cNvSpPr>
            <a:spLocks noGrp="1"/>
          </p:cNvSpPr>
          <p:nvPr>
            <p:ph type="sldNum" sz="quarter" idx="5"/>
          </p:nvPr>
        </p:nvSpPr>
        <p:spPr/>
        <p:txBody>
          <a:bodyPr/>
          <a:lstStyle/>
          <a:p>
            <a:fld id="{F9214E8A-EB31-49F4-8A88-C591C289CADF}" type="slidenum">
              <a:rPr lang="en-US" smtClean="0"/>
              <a:t>22</a:t>
            </a:fld>
            <a:endParaRPr lang="en-US" dirty="0"/>
          </a:p>
        </p:txBody>
      </p:sp>
    </p:spTree>
    <p:extLst>
      <p:ext uri="{BB962C8B-B14F-4D97-AF65-F5344CB8AC3E}">
        <p14:creationId xmlns:p14="http://schemas.microsoft.com/office/powerpoint/2010/main" val="2741606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Cheyenne Housing Authority wants you to be successful using your Voucher and supports your continued success throughout your tenancy.  It is important to communicate with the housing authority office when ever you have questions or concerns and we will be happy to assist you when we can.  Please do not hesitate to bring your questions or concerns up to a staff member.  </a:t>
            </a:r>
          </a:p>
        </p:txBody>
      </p:sp>
      <p:sp>
        <p:nvSpPr>
          <p:cNvPr id="4" name="Slide Number Placeholder 3"/>
          <p:cNvSpPr>
            <a:spLocks noGrp="1"/>
          </p:cNvSpPr>
          <p:nvPr>
            <p:ph type="sldNum" sz="quarter" idx="5"/>
          </p:nvPr>
        </p:nvSpPr>
        <p:spPr/>
        <p:txBody>
          <a:bodyPr/>
          <a:lstStyle/>
          <a:p>
            <a:fld id="{F9214E8A-EB31-49F4-8A88-C591C289CADF}" type="slidenum">
              <a:rPr lang="en-US" smtClean="0"/>
              <a:t>23</a:t>
            </a:fld>
            <a:endParaRPr lang="en-US" dirty="0"/>
          </a:p>
        </p:txBody>
      </p:sp>
    </p:spTree>
    <p:extLst>
      <p:ext uri="{BB962C8B-B14F-4D97-AF65-F5344CB8AC3E}">
        <p14:creationId xmlns:p14="http://schemas.microsoft.com/office/powerpoint/2010/main" val="2036525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today’s session. Remember there are lots of resources to help you successfully use your Voucher online at cheyennehousing.org.  This includes a full briefing packet, the briefing video and other information that may be helpful.  Please stay after this group presentation to talk with a staff member to obtain your electronic fingerprints and talk specifically with you about your Voucher’s payment standard and an estimated amount of rent you are expected to pay based on the information you have provided.  </a:t>
            </a:r>
          </a:p>
        </p:txBody>
      </p:sp>
      <p:sp>
        <p:nvSpPr>
          <p:cNvPr id="4" name="Slide Number Placeholder 3"/>
          <p:cNvSpPr>
            <a:spLocks noGrp="1"/>
          </p:cNvSpPr>
          <p:nvPr>
            <p:ph type="sldNum" sz="quarter" idx="5"/>
          </p:nvPr>
        </p:nvSpPr>
        <p:spPr/>
        <p:txBody>
          <a:bodyPr/>
          <a:lstStyle/>
          <a:p>
            <a:fld id="{F9214E8A-EB31-49F4-8A88-C591C289CADF}" type="slidenum">
              <a:rPr lang="en-US" smtClean="0"/>
              <a:t>24</a:t>
            </a:fld>
            <a:endParaRPr lang="en-US" dirty="0"/>
          </a:p>
        </p:txBody>
      </p:sp>
    </p:spTree>
    <p:extLst>
      <p:ext uri="{BB962C8B-B14F-4D97-AF65-F5344CB8AC3E}">
        <p14:creationId xmlns:p14="http://schemas.microsoft.com/office/powerpoint/2010/main" val="57887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resources and documents available to you on the Cheyenne Housing Authority’s website at cheyennehousing.org.  On the home webpage, click on Housing and then HCV Briefing packet.  Listed are the items in the briefing packet.  If you would like a paper version of any of these individual documents or the entire briefing packet, please let us know.  You can also find this presentation on CHA’s website should you wish to re-review it.  </a:t>
            </a:r>
          </a:p>
        </p:txBody>
      </p:sp>
      <p:sp>
        <p:nvSpPr>
          <p:cNvPr id="4" name="Slide Number Placeholder 3"/>
          <p:cNvSpPr>
            <a:spLocks noGrp="1"/>
          </p:cNvSpPr>
          <p:nvPr>
            <p:ph type="sldNum" sz="quarter" idx="5"/>
          </p:nvPr>
        </p:nvSpPr>
        <p:spPr/>
        <p:txBody>
          <a:bodyPr/>
          <a:lstStyle/>
          <a:p>
            <a:fld id="{F9214E8A-EB31-49F4-8A88-C591C289CADF}" type="slidenum">
              <a:rPr lang="en-US" smtClean="0"/>
              <a:t>3</a:t>
            </a:fld>
            <a:endParaRPr lang="en-US" dirty="0"/>
          </a:p>
        </p:txBody>
      </p:sp>
    </p:spTree>
    <p:extLst>
      <p:ext uri="{BB962C8B-B14F-4D97-AF65-F5344CB8AC3E}">
        <p14:creationId xmlns:p14="http://schemas.microsoft.com/office/powerpoint/2010/main" val="313336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reasonable accommodation is a change, exception, or adjustment to a rule, policy, practice, or service that may be necessary for a person with disabilities to have an equal opportunity to use and enjoy a dwelling, including public and common use spaces, or to fulfill their program obligations.  A reasonable accommodation or modification may be requested at any time either verbally or in writing.  CHA will provide a form that you may but are not required to use that indicates what information is needed to evaluate your request.  </a:t>
            </a:r>
            <a:r>
              <a:rPr lang="en-US" sz="1200" b="0" kern="1200" dirty="0">
                <a:solidFill>
                  <a:schemeClr val="tx1"/>
                </a:solidFill>
                <a:effectLst/>
                <a:latin typeface="+mn-lt"/>
                <a:ea typeface="+mn-ea"/>
                <a:cs typeface="+mn-cs"/>
              </a:rPr>
              <a:t>Verification from a Qualified Individual such as a</a:t>
            </a:r>
            <a:r>
              <a:rPr lang="en-US" sz="1200" kern="1200" dirty="0">
                <a:solidFill>
                  <a:schemeClr val="tx1"/>
                </a:solidFill>
                <a:effectLst/>
                <a:latin typeface="+mn-lt"/>
                <a:ea typeface="+mn-ea"/>
                <a:cs typeface="+mn-cs"/>
              </a:rPr>
              <a:t> doctor or other medical professional, peer support group, non-medical service agency, or reliable third party who is in a position to know about the individual’s disability can also but is not required to be provided on this form.  If you require a reasonable accommodation or modification, please let us know so that we can be of assistance in this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214E8A-EB31-49F4-8A88-C591C289CADF}" type="slidenum">
              <a:rPr lang="en-US" smtClean="0"/>
              <a:t>4</a:t>
            </a:fld>
            <a:endParaRPr lang="en-US" dirty="0"/>
          </a:p>
        </p:txBody>
      </p:sp>
    </p:spTree>
    <p:extLst>
      <p:ext uri="{BB962C8B-B14F-4D97-AF65-F5344CB8AC3E}">
        <p14:creationId xmlns:p14="http://schemas.microsoft.com/office/powerpoint/2010/main" val="153121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Voucher that is being issued to you is authorization for you to search for a suitable housing unit and is evidence that you have been issued a Voucher by this housing authority.  You have 120 days to use the Voucher or the Voucher will expire.  There are no extensions beyond the 120 day limit.  The Voucher also indicates the size of the Voucher being issued to your family and the obligations of the family while you are on the program.  If you are already living in a unit, it may make sense for you to use your Voucher where you currently live.  This is very possible.  Check with your landlord to see if they are willing to work with the Voucher program.  </a:t>
            </a:r>
          </a:p>
        </p:txBody>
      </p:sp>
      <p:sp>
        <p:nvSpPr>
          <p:cNvPr id="4" name="Slide Number Placeholder 3"/>
          <p:cNvSpPr>
            <a:spLocks noGrp="1"/>
          </p:cNvSpPr>
          <p:nvPr>
            <p:ph type="sldNum" sz="quarter" idx="5"/>
          </p:nvPr>
        </p:nvSpPr>
        <p:spPr/>
        <p:txBody>
          <a:bodyPr/>
          <a:lstStyle/>
          <a:p>
            <a:fld id="{F9214E8A-EB31-49F4-8A88-C591C289CADF}" type="slidenum">
              <a:rPr lang="en-US" smtClean="0"/>
              <a:t>5</a:t>
            </a:fld>
            <a:endParaRPr lang="en-US" dirty="0"/>
          </a:p>
        </p:txBody>
      </p:sp>
    </p:spTree>
    <p:extLst>
      <p:ext uri="{BB962C8B-B14F-4D97-AF65-F5344CB8AC3E}">
        <p14:creationId xmlns:p14="http://schemas.microsoft.com/office/powerpoint/2010/main" val="134517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Voucher that is issued to you by the Cheyenne Housing Authority can be utilized to lease a unit in Cheyenne, the town of Laramie, Rawlins, Lander/Riverton, Cody/Powell, Sheridan, Buffalo, Gillette and Wright Wyoming.</a:t>
            </a:r>
          </a:p>
        </p:txBody>
      </p:sp>
      <p:sp>
        <p:nvSpPr>
          <p:cNvPr id="4" name="Slide Number Placeholder 3"/>
          <p:cNvSpPr>
            <a:spLocks noGrp="1"/>
          </p:cNvSpPr>
          <p:nvPr>
            <p:ph type="sldNum" sz="quarter" idx="5"/>
          </p:nvPr>
        </p:nvSpPr>
        <p:spPr/>
        <p:txBody>
          <a:bodyPr/>
          <a:lstStyle/>
          <a:p>
            <a:fld id="{F9214E8A-EB31-49F4-8A88-C591C289CADF}" type="slidenum">
              <a:rPr lang="en-US" smtClean="0"/>
              <a:t>6</a:t>
            </a:fld>
            <a:endParaRPr lang="en-US" dirty="0"/>
          </a:p>
        </p:txBody>
      </p:sp>
    </p:spTree>
    <p:extLst>
      <p:ext uri="{BB962C8B-B14F-4D97-AF65-F5344CB8AC3E}">
        <p14:creationId xmlns:p14="http://schemas.microsoft.com/office/powerpoint/2010/main" val="18192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be eligible to port or transfer your Voucher to another Housing Authority that has a Voucher program if you lived in one of CHA’s jurisdictions when you applied to be placed on the waiting list.</a:t>
            </a:r>
          </a:p>
          <a:p>
            <a:r>
              <a:rPr lang="en-US" dirty="0"/>
              <a:t>If you choose to lease in one of CHA’s jurisdictions, it is possible for you to port after one year.  If you want to port your voucher, let the eligibility team know right away.</a:t>
            </a:r>
          </a:p>
        </p:txBody>
      </p:sp>
      <p:sp>
        <p:nvSpPr>
          <p:cNvPr id="4" name="Slide Number Placeholder 3"/>
          <p:cNvSpPr>
            <a:spLocks noGrp="1"/>
          </p:cNvSpPr>
          <p:nvPr>
            <p:ph type="sldNum" sz="quarter" idx="5"/>
          </p:nvPr>
        </p:nvSpPr>
        <p:spPr/>
        <p:txBody>
          <a:bodyPr/>
          <a:lstStyle/>
          <a:p>
            <a:fld id="{F9214E8A-EB31-49F4-8A88-C591C289CADF}" type="slidenum">
              <a:rPr lang="en-US" smtClean="0"/>
              <a:t>7</a:t>
            </a:fld>
            <a:endParaRPr lang="en-US" dirty="0"/>
          </a:p>
        </p:txBody>
      </p:sp>
    </p:spTree>
    <p:extLst>
      <p:ext uri="{BB962C8B-B14F-4D97-AF65-F5344CB8AC3E}">
        <p14:creationId xmlns:p14="http://schemas.microsoft.com/office/powerpoint/2010/main" val="287793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Subsidy Standard for the Voucher program is basically the same as the bedroom size that is indicated on your Voucher.  It is possible for you to lease a smaller or larger unit than what your Voucher size is as longer as you are within the program payment standard range which we will talk more about later.  This means if you were issued a 1 bdrm Voucher but you would prefer to lease a 2 bdrm home, it is possible as long as you have enough income to pay any difference in the amount of rent and the payment standard.  If you do not agree with the bedroom size you were issued, please bring this to the attention of a staff member and we will discuss with you why this bedroom size was issued and if it is possible to change.  Certain requirements must be met to issue a Voucher bedroom size that does not conform to Sudsidy Standard chart indicated on the screen.  As this chart shows, there must be at least 1 person per bedroom and no more than two people per bedroom. </a:t>
            </a:r>
          </a:p>
        </p:txBody>
      </p:sp>
      <p:sp>
        <p:nvSpPr>
          <p:cNvPr id="4" name="Slide Number Placeholder 3"/>
          <p:cNvSpPr>
            <a:spLocks noGrp="1"/>
          </p:cNvSpPr>
          <p:nvPr>
            <p:ph type="sldNum" sz="quarter" idx="5"/>
          </p:nvPr>
        </p:nvSpPr>
        <p:spPr/>
        <p:txBody>
          <a:bodyPr/>
          <a:lstStyle/>
          <a:p>
            <a:fld id="{F9214E8A-EB31-49F4-8A88-C591C289CADF}" type="slidenum">
              <a:rPr lang="en-US" smtClean="0"/>
              <a:t>8</a:t>
            </a:fld>
            <a:endParaRPr lang="en-US" dirty="0"/>
          </a:p>
        </p:txBody>
      </p:sp>
    </p:spTree>
    <p:extLst>
      <p:ext uri="{BB962C8B-B14F-4D97-AF65-F5344CB8AC3E}">
        <p14:creationId xmlns:p14="http://schemas.microsoft.com/office/powerpoint/2010/main" val="418942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payment standard is the maximum amount the CHA will pay towards the rent and utilities for the indicated bedroom size and location.  The amount includes the average cost of utilities. You will be responsible for paying 30% of your income towards the rent and utilities in addition to any amount that you exceed the payment standard.  CHA cannot allow you to enter into a lease paying more than 40% of your income towards rent and utilities so there is an ultimate limit.  When CHA calculates 30% of your income for rent and utilities, this amount is then deducted from the payment standard and this is what will be paid by the CHA. The payment standard chart is included with the documents provided with your Voucher.</a:t>
            </a:r>
          </a:p>
        </p:txBody>
      </p:sp>
      <p:sp>
        <p:nvSpPr>
          <p:cNvPr id="4" name="Slide Number Placeholder 3"/>
          <p:cNvSpPr>
            <a:spLocks noGrp="1"/>
          </p:cNvSpPr>
          <p:nvPr>
            <p:ph type="sldNum" sz="quarter" idx="5"/>
          </p:nvPr>
        </p:nvSpPr>
        <p:spPr/>
        <p:txBody>
          <a:bodyPr/>
          <a:lstStyle/>
          <a:p>
            <a:fld id="{F9214E8A-EB31-49F4-8A88-C591C289CADF}" type="slidenum">
              <a:rPr lang="en-US" smtClean="0"/>
              <a:t>9</a:t>
            </a:fld>
            <a:endParaRPr lang="en-US" dirty="0"/>
          </a:p>
        </p:txBody>
      </p:sp>
    </p:spTree>
    <p:extLst>
      <p:ext uri="{BB962C8B-B14F-4D97-AF65-F5344CB8AC3E}">
        <p14:creationId xmlns:p14="http://schemas.microsoft.com/office/powerpoint/2010/main" val="78447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decarboniseheating.uk/"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ustomXml" Target="../ink/ink1.xml"/><Relationship Id="rId5" Type="http://schemas.openxmlformats.org/officeDocument/2006/relationships/image" Target="../media/image18.png"/><Relationship Id="rId4" Type="http://schemas.openxmlformats.org/officeDocument/2006/relationships/notesSlide" Target="../notesSlides/notesSlide12.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hyperlink" Target="http://rrsstudy.blogspot.com/2012/06/finished-or-not.html"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www.flickr.com/photos/rlodan01/4555108439/" TargetMode="External"/><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sitemanager.rentcafe.com/sitemanager/login.aspx" TargetMode="External"/><Relationship Id="rId5" Type="http://schemas.openxmlformats.org/officeDocument/2006/relationships/hyperlink" Target="https://www.cheyennehousing.org/"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heyennehousing.org/hcv-briefing-packet" TargetMode="External"/><Relationship Id="rId5" Type="http://schemas.openxmlformats.org/officeDocument/2006/relationships/hyperlink" Target="https://www.cheyennehousing.org/briefing-video" TargetMode="External"/><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BE08-AF3F-4563-AA7A-AC23C9942380}"/>
              </a:ext>
            </a:extLst>
          </p:cNvPr>
          <p:cNvSpPr>
            <a:spLocks noGrp="1"/>
          </p:cNvSpPr>
          <p:nvPr>
            <p:ph type="ctrTitle"/>
          </p:nvPr>
        </p:nvSpPr>
        <p:spPr>
          <a:xfrm>
            <a:off x="500388" y="1984016"/>
            <a:ext cx="9323120" cy="1646302"/>
          </a:xfrm>
        </p:spPr>
        <p:txBody>
          <a:bodyPr/>
          <a:lstStyle/>
          <a:p>
            <a:pPr algn="ctr"/>
            <a:r>
              <a:rPr lang="en-US" dirty="0">
                <a:solidFill>
                  <a:srgbClr val="0070C0"/>
                </a:solidFill>
              </a:rPr>
              <a:t>Welcome to the </a:t>
            </a:r>
            <a:br>
              <a:rPr lang="en-US" dirty="0">
                <a:solidFill>
                  <a:srgbClr val="0070C0"/>
                </a:solidFill>
              </a:rPr>
            </a:br>
            <a:r>
              <a:rPr lang="en-US" dirty="0">
                <a:solidFill>
                  <a:srgbClr val="0070C0"/>
                </a:solidFill>
              </a:rPr>
              <a:t>Cheyenne Housing Authority </a:t>
            </a:r>
          </a:p>
        </p:txBody>
      </p:sp>
      <p:sp>
        <p:nvSpPr>
          <p:cNvPr id="3" name="Subtitle 2">
            <a:extLst>
              <a:ext uri="{FF2B5EF4-FFF2-40B4-BE49-F238E27FC236}">
                <a16:creationId xmlns:a16="http://schemas.microsoft.com/office/drawing/2014/main" id="{2D7B8C46-C12D-49F9-A8E2-46277817C2CA}"/>
              </a:ext>
            </a:extLst>
          </p:cNvPr>
          <p:cNvSpPr>
            <a:spLocks noGrp="1"/>
          </p:cNvSpPr>
          <p:nvPr>
            <p:ph type="subTitle" idx="1"/>
          </p:nvPr>
        </p:nvSpPr>
        <p:spPr>
          <a:xfrm>
            <a:off x="1507067" y="4050833"/>
            <a:ext cx="7766936" cy="1115527"/>
          </a:xfrm>
        </p:spPr>
        <p:txBody>
          <a:bodyPr>
            <a:normAutofit/>
          </a:bodyPr>
          <a:lstStyle/>
          <a:p>
            <a:pPr algn="ctr"/>
            <a:r>
              <a:rPr lang="en-US" sz="3200" dirty="0">
                <a:solidFill>
                  <a:srgbClr val="00B0F0"/>
                </a:solidFill>
              </a:rPr>
              <a:t>Issuance of a Housing Choice Voucher</a:t>
            </a:r>
          </a:p>
        </p:txBody>
      </p:sp>
      <p:pic>
        <p:nvPicPr>
          <p:cNvPr id="4" name="Picture 4" descr="A picture containing vector graphics&#10;&#10;Description automatically generated">
            <a:extLst>
              <a:ext uri="{FF2B5EF4-FFF2-40B4-BE49-F238E27FC236}">
                <a16:creationId xmlns:a16="http://schemas.microsoft.com/office/drawing/2014/main" id="{C7C0CB07-2E24-2EEB-DA87-043FF4BF52ED}"/>
              </a:ext>
            </a:extLst>
          </p:cNvPr>
          <p:cNvPicPr>
            <a:picLocks noChangeAspect="1"/>
          </p:cNvPicPr>
          <p:nvPr/>
        </p:nvPicPr>
        <p:blipFill>
          <a:blip r:embed="rId5"/>
          <a:stretch>
            <a:fillRect/>
          </a:stretch>
        </p:blipFill>
        <p:spPr>
          <a:xfrm>
            <a:off x="9432030" y="1569478"/>
            <a:ext cx="2324862" cy="4114800"/>
          </a:xfrm>
          <a:prstGeom prst="rect">
            <a:avLst/>
          </a:prstGeom>
        </p:spPr>
      </p:pic>
      <p:pic>
        <p:nvPicPr>
          <p:cNvPr id="7" name="Audio 6">
            <a:hlinkClick r:id="" action="ppaction://media"/>
            <a:extLst>
              <a:ext uri="{FF2B5EF4-FFF2-40B4-BE49-F238E27FC236}">
                <a16:creationId xmlns:a16="http://schemas.microsoft.com/office/drawing/2014/main" id="{DE5D764B-F0B5-47B7-AEC9-00288CCFDD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8614822"/>
      </p:ext>
    </p:extLst>
  </p:cSld>
  <p:clrMapOvr>
    <a:masterClrMapping/>
  </p:clrMapOvr>
  <mc:AlternateContent xmlns:mc="http://schemas.openxmlformats.org/markup-compatibility/2006" xmlns:p14="http://schemas.microsoft.com/office/powerpoint/2010/main">
    <mc:Choice Requires="p14">
      <p:transition spd="slow" p14:dur="2000" advTm="17866"/>
    </mc:Choice>
    <mc:Fallback xmlns="">
      <p:transition spd="slow" advTm="1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BDCC13-DC1C-439D-8BB1-09F7CDC5CF4F}"/>
              </a:ext>
            </a:extLst>
          </p:cNvPr>
          <p:cNvSpPr txBox="1"/>
          <p:nvPr/>
        </p:nvSpPr>
        <p:spPr>
          <a:xfrm>
            <a:off x="5945080" y="1917576"/>
            <a:ext cx="3533313" cy="4247317"/>
          </a:xfrm>
          <a:prstGeom prst="rect">
            <a:avLst/>
          </a:prstGeom>
          <a:noFill/>
        </p:spPr>
        <p:txBody>
          <a:bodyPr wrap="square" rtlCol="0">
            <a:spAutoFit/>
          </a:bodyPr>
          <a:lstStyle/>
          <a:p>
            <a:r>
              <a:rPr lang="en-US" dirty="0">
                <a:solidFill>
                  <a:srgbClr val="0070C0"/>
                </a:solidFill>
              </a:rPr>
              <a:t>You need to know what utilities you will be responsible for paying.</a:t>
            </a:r>
          </a:p>
          <a:p>
            <a:endParaRPr lang="en-US" dirty="0">
              <a:solidFill>
                <a:srgbClr val="0070C0"/>
              </a:solidFill>
            </a:endParaRPr>
          </a:p>
          <a:p>
            <a:r>
              <a:rPr lang="en-US" dirty="0">
                <a:solidFill>
                  <a:srgbClr val="0070C0"/>
                </a:solidFill>
              </a:rPr>
              <a:t>Will you be paying for </a:t>
            </a:r>
          </a:p>
          <a:p>
            <a:r>
              <a:rPr lang="en-US" dirty="0">
                <a:solidFill>
                  <a:srgbClr val="0070C0"/>
                </a:solidFill>
              </a:rPr>
              <a:t>Heat?</a:t>
            </a:r>
          </a:p>
          <a:p>
            <a:r>
              <a:rPr lang="en-US" dirty="0">
                <a:solidFill>
                  <a:srgbClr val="0070C0"/>
                </a:solidFill>
              </a:rPr>
              <a:t>Electricity for your Lights?</a:t>
            </a:r>
          </a:p>
          <a:p>
            <a:r>
              <a:rPr lang="en-US" dirty="0">
                <a:solidFill>
                  <a:srgbClr val="0070C0"/>
                </a:solidFill>
              </a:rPr>
              <a:t>Water?</a:t>
            </a:r>
          </a:p>
          <a:p>
            <a:r>
              <a:rPr lang="en-US" dirty="0">
                <a:solidFill>
                  <a:srgbClr val="0070C0"/>
                </a:solidFill>
              </a:rPr>
              <a:t>Sewer?</a:t>
            </a:r>
          </a:p>
          <a:p>
            <a:r>
              <a:rPr lang="en-US" dirty="0">
                <a:solidFill>
                  <a:srgbClr val="0070C0"/>
                </a:solidFill>
              </a:rPr>
              <a:t>Trash?</a:t>
            </a:r>
          </a:p>
          <a:p>
            <a:endParaRPr lang="en-US" dirty="0">
              <a:solidFill>
                <a:srgbClr val="0070C0"/>
              </a:solidFill>
            </a:endParaRPr>
          </a:p>
          <a:p>
            <a:r>
              <a:rPr lang="en-US" dirty="0">
                <a:solidFill>
                  <a:srgbClr val="0070C0"/>
                </a:solidFill>
              </a:rPr>
              <a:t>The utility allowance is calculated based off what utilities your landlord says you are responsible for.</a:t>
            </a:r>
          </a:p>
        </p:txBody>
      </p:sp>
      <p:pic>
        <p:nvPicPr>
          <p:cNvPr id="13" name="Audio 12">
            <a:hlinkClick r:id="" action="ppaction://media"/>
            <a:extLst>
              <a:ext uri="{FF2B5EF4-FFF2-40B4-BE49-F238E27FC236}">
                <a16:creationId xmlns:a16="http://schemas.microsoft.com/office/drawing/2014/main" id="{90799F6F-C85B-4A66-7597-6B5B563DA2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5" name="Picture 5" descr="Logo&#10;&#10;Description automatically generated">
            <a:extLst>
              <a:ext uri="{FF2B5EF4-FFF2-40B4-BE49-F238E27FC236}">
                <a16:creationId xmlns:a16="http://schemas.microsoft.com/office/drawing/2014/main" id="{3B29E5F8-837F-4D99-90C1-72C3D741F3C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830593" y="1290918"/>
            <a:ext cx="3243431" cy="4715435"/>
          </a:xfrm>
          <a:prstGeom prst="rect">
            <a:avLst/>
          </a:prstGeom>
        </p:spPr>
      </p:pic>
      <p:sp>
        <p:nvSpPr>
          <p:cNvPr id="6" name="TextBox 5">
            <a:extLst>
              <a:ext uri="{FF2B5EF4-FFF2-40B4-BE49-F238E27FC236}">
                <a16:creationId xmlns:a16="http://schemas.microsoft.com/office/drawing/2014/main" id="{CF4C7B1A-021A-5154-D3BB-0832B1E3FC09}"/>
              </a:ext>
            </a:extLst>
          </p:cNvPr>
          <p:cNvSpPr txBox="1"/>
          <p:nvPr/>
        </p:nvSpPr>
        <p:spPr>
          <a:xfrm>
            <a:off x="6797040" y="6423978"/>
            <a:ext cx="2743200" cy="317500"/>
          </a:xfrm>
          <a:prstGeom prst="rect">
            <a:avLst/>
          </a:prstGeom>
        </p:spPr>
        <p:txBody>
          <a:bodyPr>
            <a:normAutofit fontScale="47500" lnSpcReduction="20000"/>
          </a:bodyPr>
          <a:lstStyle/>
          <a:p>
            <a:r>
              <a:rPr lang="en-US" dirty="0">
                <a:hlinkClick r:id="rId7"/>
              </a:rPr>
              <a:t>This Photo</a:t>
            </a:r>
            <a:r>
              <a:rPr lang="en-US" dirty="0"/>
              <a:t> by Unknown author is licensed under </a:t>
            </a:r>
            <a:r>
              <a:rPr lang="en-US" dirty="0">
                <a:hlinkClick r:id="rId8"/>
              </a:rPr>
              <a:t>CC BY</a:t>
            </a:r>
            <a:r>
              <a:rPr lang="en-US" dirty="0"/>
              <a:t>.</a:t>
            </a:r>
          </a:p>
        </p:txBody>
      </p:sp>
      <p:pic>
        <p:nvPicPr>
          <p:cNvPr id="11" name="Picture 11">
            <a:extLst>
              <a:ext uri="{FF2B5EF4-FFF2-40B4-BE49-F238E27FC236}">
                <a16:creationId xmlns:a16="http://schemas.microsoft.com/office/drawing/2014/main" id="{EAACBD46-B1A2-344A-79FA-3072107EF48C}"/>
              </a:ext>
            </a:extLst>
          </p:cNvPr>
          <p:cNvPicPr>
            <a:picLocks noChangeAspect="1"/>
          </p:cNvPicPr>
          <p:nvPr/>
        </p:nvPicPr>
        <p:blipFill>
          <a:blip r:embed="rId9"/>
          <a:stretch>
            <a:fillRect/>
          </a:stretch>
        </p:blipFill>
        <p:spPr>
          <a:xfrm>
            <a:off x="10043065" y="815220"/>
            <a:ext cx="1249870" cy="4114798"/>
          </a:xfrm>
          <a:prstGeom prst="rect">
            <a:avLst/>
          </a:prstGeom>
        </p:spPr>
      </p:pic>
      <p:sp>
        <p:nvSpPr>
          <p:cNvPr id="27" name="TextBox 26">
            <a:extLst>
              <a:ext uri="{FF2B5EF4-FFF2-40B4-BE49-F238E27FC236}">
                <a16:creationId xmlns:a16="http://schemas.microsoft.com/office/drawing/2014/main" id="{51B90C74-3D8B-CBA3-A9F7-46C57CB85DFC}"/>
              </a:ext>
            </a:extLst>
          </p:cNvPr>
          <p:cNvSpPr txBox="1"/>
          <p:nvPr/>
        </p:nvSpPr>
        <p:spPr>
          <a:xfrm>
            <a:off x="2205319" y="412376"/>
            <a:ext cx="6096000" cy="646331"/>
          </a:xfrm>
          <a:prstGeom prst="rect">
            <a:avLst/>
          </a:prstGeom>
          <a:noFill/>
        </p:spPr>
        <p:txBody>
          <a:bodyPr wrap="square" rtlCol="0">
            <a:spAutoFit/>
          </a:bodyPr>
          <a:lstStyle/>
          <a:p>
            <a:r>
              <a:rPr lang="en-US" sz="3600" b="1" dirty="0"/>
              <a:t>Utility Allowances</a:t>
            </a:r>
          </a:p>
        </p:txBody>
      </p:sp>
    </p:spTree>
    <p:extLst>
      <p:ext uri="{BB962C8B-B14F-4D97-AF65-F5344CB8AC3E}">
        <p14:creationId xmlns:p14="http://schemas.microsoft.com/office/powerpoint/2010/main" val="780354439"/>
      </p:ext>
    </p:extLst>
  </p:cSld>
  <p:clrMapOvr>
    <a:masterClrMapping/>
  </p:clrMapOvr>
  <mc:AlternateContent xmlns:mc="http://schemas.openxmlformats.org/markup-compatibility/2006" xmlns:p14="http://schemas.microsoft.com/office/powerpoint/2010/main">
    <mc:Choice Requires="p14">
      <p:transition spd="slow" p14:dur="2000" advTm="64768"/>
    </mc:Choice>
    <mc:Fallback xmlns="">
      <p:transition spd="slow" advTm="6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DF23-093A-4C6C-B3BD-5129F517D886}"/>
              </a:ext>
            </a:extLst>
          </p:cNvPr>
          <p:cNvSpPr>
            <a:spLocks noGrp="1"/>
          </p:cNvSpPr>
          <p:nvPr>
            <p:ph type="title"/>
          </p:nvPr>
        </p:nvSpPr>
        <p:spPr>
          <a:xfrm>
            <a:off x="585894" y="213360"/>
            <a:ext cx="8078508" cy="782320"/>
          </a:xfrm>
        </p:spPr>
        <p:txBody>
          <a:bodyPr>
            <a:normAutofit fontScale="90000"/>
          </a:bodyPr>
          <a:lstStyle/>
          <a:p>
            <a:r>
              <a:rPr lang="en-US" dirty="0"/>
              <a:t>How your share of the rent is calculated</a:t>
            </a:r>
          </a:p>
        </p:txBody>
      </p:sp>
      <p:sp>
        <p:nvSpPr>
          <p:cNvPr id="3" name="Content Placeholder 2">
            <a:extLst>
              <a:ext uri="{FF2B5EF4-FFF2-40B4-BE49-F238E27FC236}">
                <a16:creationId xmlns:a16="http://schemas.microsoft.com/office/drawing/2014/main" id="{6A0D2FE7-408C-4C2A-BC69-0FBCB92D2577}"/>
              </a:ext>
            </a:extLst>
          </p:cNvPr>
          <p:cNvSpPr>
            <a:spLocks noGrp="1"/>
          </p:cNvSpPr>
          <p:nvPr>
            <p:ph idx="1"/>
          </p:nvPr>
        </p:nvSpPr>
        <p:spPr>
          <a:xfrm>
            <a:off x="96911" y="922714"/>
            <a:ext cx="9454414" cy="3785842"/>
          </a:xfrm>
        </p:spPr>
        <p:txBody>
          <a:bodyPr/>
          <a:lstStyle/>
          <a:p>
            <a:r>
              <a:rPr lang="en-US" b="1" u="sng" dirty="0"/>
              <a:t>Total Tenant Payment (TTP). </a:t>
            </a:r>
            <a:r>
              <a:rPr lang="en-US" dirty="0"/>
              <a:t>The minimum amount a family will have to pay for rent and utilities. This figure is the greatest of: 30 percent of monthly adjusted income, 10 percent of monthly income, or the PHA minimum rent.</a:t>
            </a:r>
          </a:p>
          <a:p>
            <a:pPr marL="0" indent="0">
              <a:buNone/>
            </a:pPr>
            <a:endParaRPr lang="en-US" dirty="0"/>
          </a:p>
          <a:p>
            <a:r>
              <a:rPr lang="en-US" b="1" u="sng" dirty="0"/>
              <a:t>Maximum initial rent burden</a:t>
            </a:r>
            <a:r>
              <a:rPr lang="en-US" dirty="0"/>
              <a:t>. (Rent Reasonableness) The maximum amount the family is allowed to pay for rent and utilities at initial leasing of a unit under the voucher program. If rent for the unit exceeds the PHA payment standard, this figure is 40 percent of monthly adjusted income.</a:t>
            </a:r>
          </a:p>
          <a:p>
            <a:endParaRPr lang="en-US" dirty="0"/>
          </a:p>
          <a:p>
            <a:r>
              <a:rPr lang="en-US" b="1" dirty="0"/>
              <a:t>Maximum subsidy. </a:t>
            </a:r>
            <a:r>
              <a:rPr lang="en-US" dirty="0"/>
              <a:t>The maximum amount the PHA will pay the owner on the family’s behalf. This figure is obtained by subtracting the TTP from the payment standard.</a:t>
            </a:r>
          </a:p>
        </p:txBody>
      </p:sp>
      <p:pic>
        <p:nvPicPr>
          <p:cNvPr id="10" name="Audio 9">
            <a:hlinkClick r:id="" action="ppaction://media"/>
            <a:extLst>
              <a:ext uri="{FF2B5EF4-FFF2-40B4-BE49-F238E27FC236}">
                <a16:creationId xmlns:a16="http://schemas.microsoft.com/office/drawing/2014/main" id="{66129112-97AB-D421-F3CD-AB5C55F3E5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4" name="Picture 4">
            <a:extLst>
              <a:ext uri="{FF2B5EF4-FFF2-40B4-BE49-F238E27FC236}">
                <a16:creationId xmlns:a16="http://schemas.microsoft.com/office/drawing/2014/main" id="{6E3251C4-0B48-4DB2-3910-FDA8A3E00C4F}"/>
              </a:ext>
            </a:extLst>
          </p:cNvPr>
          <p:cNvPicPr>
            <a:picLocks noChangeAspect="1"/>
          </p:cNvPicPr>
          <p:nvPr/>
        </p:nvPicPr>
        <p:blipFill>
          <a:blip r:embed="rId6"/>
          <a:stretch>
            <a:fillRect/>
          </a:stretch>
        </p:blipFill>
        <p:spPr>
          <a:xfrm>
            <a:off x="9812304" y="-5805"/>
            <a:ext cx="1804767" cy="4151085"/>
          </a:xfrm>
          <a:prstGeom prst="rect">
            <a:avLst/>
          </a:prstGeom>
        </p:spPr>
      </p:pic>
      <p:pic>
        <p:nvPicPr>
          <p:cNvPr id="5" name="Picture 5" descr="Free Images : wallet, money, finance, cash, currency, rich, payment, shopping, dollar, icon ...">
            <a:extLst>
              <a:ext uri="{FF2B5EF4-FFF2-40B4-BE49-F238E27FC236}">
                <a16:creationId xmlns:a16="http://schemas.microsoft.com/office/drawing/2014/main" id="{CDB73B49-68F5-2DF0-A7AF-B01706B7342F}"/>
              </a:ext>
            </a:extLst>
          </p:cNvPr>
          <p:cNvPicPr>
            <a:picLocks noChangeAspect="1"/>
          </p:cNvPicPr>
          <p:nvPr/>
        </p:nvPicPr>
        <p:blipFill>
          <a:blip r:embed="rId7"/>
          <a:stretch>
            <a:fillRect/>
          </a:stretch>
        </p:blipFill>
        <p:spPr>
          <a:xfrm>
            <a:off x="3541969" y="4713998"/>
            <a:ext cx="2743200" cy="1908629"/>
          </a:xfrm>
          <a:prstGeom prst="rect">
            <a:avLst/>
          </a:prstGeom>
        </p:spPr>
      </p:pic>
    </p:spTree>
    <p:extLst>
      <p:ext uri="{BB962C8B-B14F-4D97-AF65-F5344CB8AC3E}">
        <p14:creationId xmlns:p14="http://schemas.microsoft.com/office/powerpoint/2010/main" val="1090090958"/>
      </p:ext>
    </p:extLst>
  </p:cSld>
  <p:clrMapOvr>
    <a:masterClrMapping/>
  </p:clrMapOvr>
  <mc:AlternateContent xmlns:mc="http://schemas.openxmlformats.org/markup-compatibility/2006" xmlns:p14="http://schemas.microsoft.com/office/powerpoint/2010/main">
    <mc:Choice Requires="p14">
      <p:transition spd="slow" p14:dur="2000" advTm="39968"/>
    </mc:Choice>
    <mc:Fallback xmlns="">
      <p:transition spd="slow" advTm="3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32CDBF-BDE3-4DA4-8277-4D6414767E86}"/>
              </a:ext>
            </a:extLst>
          </p:cNvPr>
          <p:cNvPicPr>
            <a:picLocks noChangeAspect="1"/>
          </p:cNvPicPr>
          <p:nvPr/>
        </p:nvPicPr>
        <p:blipFill>
          <a:blip r:embed="rId5"/>
          <a:stretch>
            <a:fillRect/>
          </a:stretch>
        </p:blipFill>
        <p:spPr>
          <a:xfrm>
            <a:off x="1056682" y="1592489"/>
            <a:ext cx="7163800" cy="4286848"/>
          </a:xfrm>
          <a:prstGeom prst="rect">
            <a:avLst/>
          </a:prstGeom>
        </p:spPr>
      </p:pic>
      <p:graphicFrame>
        <p:nvGraphicFramePr>
          <p:cNvPr id="8" name="Table 7">
            <a:extLst>
              <a:ext uri="{FF2B5EF4-FFF2-40B4-BE49-F238E27FC236}">
                <a16:creationId xmlns:a16="http://schemas.microsoft.com/office/drawing/2014/main" id="{AFC68948-5470-4114-BA77-7401813250B5}"/>
              </a:ext>
            </a:extLst>
          </p:cNvPr>
          <p:cNvGraphicFramePr>
            <a:graphicFrameLocks noGrp="1"/>
          </p:cNvGraphicFramePr>
          <p:nvPr>
            <p:extLst>
              <p:ext uri="{D42A27DB-BD31-4B8C-83A1-F6EECF244321}">
                <p14:modId xmlns:p14="http://schemas.microsoft.com/office/powerpoint/2010/main" val="1099150614"/>
              </p:ext>
            </p:extLst>
          </p:nvPr>
        </p:nvGraphicFramePr>
        <p:xfrm>
          <a:off x="1203912" y="701910"/>
          <a:ext cx="6641482" cy="914400"/>
        </p:xfrm>
        <a:graphic>
          <a:graphicData uri="http://schemas.openxmlformats.org/drawingml/2006/table">
            <a:tbl>
              <a:tblPr firstRow="1" bandRow="1">
                <a:tableStyleId>{5C22544A-7EE6-4342-B048-85BDC9FD1C3A}</a:tableStyleId>
              </a:tblPr>
              <a:tblGrid>
                <a:gridCol w="6641482">
                  <a:extLst>
                    <a:ext uri="{9D8B030D-6E8A-4147-A177-3AD203B41FA5}">
                      <a16:colId xmlns:a16="http://schemas.microsoft.com/office/drawing/2014/main" val="420432680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Before submitting the RFTA, be sure all highlighted fields are filled out completely and accurately by the Landlord </a:t>
                      </a:r>
                    </a:p>
                    <a:p>
                      <a:pPr algn="ctr"/>
                      <a:endParaRPr lang="en-US" dirty="0"/>
                    </a:p>
                  </a:txBody>
                  <a:tcPr/>
                </a:tc>
                <a:extLst>
                  <a:ext uri="{0D108BD9-81ED-4DB2-BD59-A6C34878D82A}">
                    <a16:rowId xmlns:a16="http://schemas.microsoft.com/office/drawing/2014/main" val="1445422548"/>
                  </a:ext>
                </a:extLst>
              </a:tr>
            </a:tbl>
          </a:graphicData>
        </a:graphic>
      </p:graphicFrame>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077BF86-BC60-49F9-8570-18CDEEC9B1B6}"/>
                  </a:ext>
                </a:extLst>
              </p14:cNvPr>
              <p14:cNvContentPartPr/>
              <p14:nvPr/>
            </p14:nvContentPartPr>
            <p14:xfrm>
              <a:off x="693720" y="1611000"/>
              <a:ext cx="3158280" cy="765720"/>
            </p14:xfrm>
          </p:contentPart>
        </mc:Choice>
        <mc:Fallback xmlns="">
          <p:pic>
            <p:nvPicPr>
              <p:cNvPr id="7" name="Ink 6">
                <a:extLst>
                  <a:ext uri="{FF2B5EF4-FFF2-40B4-BE49-F238E27FC236}">
                    <a16:creationId xmlns:a16="http://schemas.microsoft.com/office/drawing/2014/main" id="{2077BF86-BC60-49F9-8570-18CDEEC9B1B6}"/>
                  </a:ext>
                </a:extLst>
              </p:cNvPr>
              <p:cNvPicPr/>
              <p:nvPr/>
            </p:nvPicPr>
            <p:blipFill>
              <a:blip r:embed="rId7"/>
              <a:stretch>
                <a:fillRect/>
              </a:stretch>
            </p:blipFill>
            <p:spPr>
              <a:xfrm>
                <a:off x="684360" y="1601640"/>
                <a:ext cx="3177000" cy="784440"/>
              </a:xfrm>
              <a:prstGeom prst="rect">
                <a:avLst/>
              </a:prstGeom>
            </p:spPr>
          </p:pic>
        </mc:Fallback>
      </mc:AlternateContent>
      <p:pic>
        <p:nvPicPr>
          <p:cNvPr id="16" name="Audio 15">
            <a:hlinkClick r:id="" action="ppaction://media"/>
            <a:extLst>
              <a:ext uri="{FF2B5EF4-FFF2-40B4-BE49-F238E27FC236}">
                <a16:creationId xmlns:a16="http://schemas.microsoft.com/office/drawing/2014/main" id="{79A83580-063A-C159-BC50-9157FEFE542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0000" t="-90625" r="-200000" b="-90625"/>
          <a:stretch>
            <a:fillRect/>
          </a:stretch>
        </p:blipFill>
        <p:spPr>
          <a:xfrm>
            <a:off x="9144000" y="5143500"/>
            <a:ext cx="3048000" cy="1714500"/>
          </a:xfrm>
          <a:prstGeom prst="rect">
            <a:avLst/>
          </a:prstGeom>
        </p:spPr>
      </p:pic>
      <p:pic>
        <p:nvPicPr>
          <p:cNvPr id="2" name="Picture 2">
            <a:extLst>
              <a:ext uri="{FF2B5EF4-FFF2-40B4-BE49-F238E27FC236}">
                <a16:creationId xmlns:a16="http://schemas.microsoft.com/office/drawing/2014/main" id="{D61CDAE9-536E-F530-7DE0-0BC4CAB51D6E}"/>
              </a:ext>
            </a:extLst>
          </p:cNvPr>
          <p:cNvPicPr>
            <a:picLocks noChangeAspect="1"/>
          </p:cNvPicPr>
          <p:nvPr/>
        </p:nvPicPr>
        <p:blipFill>
          <a:blip r:embed="rId9"/>
          <a:stretch>
            <a:fillRect/>
          </a:stretch>
        </p:blipFill>
        <p:spPr>
          <a:xfrm>
            <a:off x="10043065" y="537030"/>
            <a:ext cx="1249870" cy="4114798"/>
          </a:xfrm>
          <a:prstGeom prst="rect">
            <a:avLst/>
          </a:prstGeom>
        </p:spPr>
      </p:pic>
    </p:spTree>
    <p:extLst>
      <p:ext uri="{BB962C8B-B14F-4D97-AF65-F5344CB8AC3E}">
        <p14:creationId xmlns:p14="http://schemas.microsoft.com/office/powerpoint/2010/main" val="1801323520"/>
      </p:ext>
    </p:extLst>
  </p:cSld>
  <p:clrMapOvr>
    <a:masterClrMapping/>
  </p:clrMapOvr>
  <mc:AlternateContent xmlns:mc="http://schemas.openxmlformats.org/markup-compatibility/2006" xmlns:p14="http://schemas.microsoft.com/office/powerpoint/2010/main">
    <mc:Choice Requires="p14">
      <p:transition spd="slow" p14:dur="2000" advTm="66052"/>
    </mc:Choice>
    <mc:Fallback xmlns="">
      <p:transition spd="slow" advTm="6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CA324-4600-4AAC-BA63-F681F7A93ED8}"/>
              </a:ext>
            </a:extLst>
          </p:cNvPr>
          <p:cNvPicPr>
            <a:picLocks noChangeAspect="1"/>
          </p:cNvPicPr>
          <p:nvPr/>
        </p:nvPicPr>
        <p:blipFill>
          <a:blip r:embed="rId5"/>
          <a:stretch>
            <a:fillRect/>
          </a:stretch>
        </p:blipFill>
        <p:spPr>
          <a:xfrm>
            <a:off x="1003153" y="372900"/>
            <a:ext cx="6954220" cy="4105848"/>
          </a:xfrm>
          <a:prstGeom prst="rect">
            <a:avLst/>
          </a:prstGeom>
        </p:spPr>
      </p:pic>
      <p:pic>
        <p:nvPicPr>
          <p:cNvPr id="5" name="Picture 4">
            <a:extLst>
              <a:ext uri="{FF2B5EF4-FFF2-40B4-BE49-F238E27FC236}">
                <a16:creationId xmlns:a16="http://schemas.microsoft.com/office/drawing/2014/main" id="{1C1269F5-C667-429F-BDD3-887DB569815B}"/>
              </a:ext>
            </a:extLst>
          </p:cNvPr>
          <p:cNvPicPr>
            <a:picLocks noChangeAspect="1"/>
          </p:cNvPicPr>
          <p:nvPr/>
        </p:nvPicPr>
        <p:blipFill>
          <a:blip r:embed="rId6"/>
          <a:stretch>
            <a:fillRect/>
          </a:stretch>
        </p:blipFill>
        <p:spPr>
          <a:xfrm>
            <a:off x="893600" y="4351476"/>
            <a:ext cx="7173326" cy="2162477"/>
          </a:xfrm>
          <a:prstGeom prst="rect">
            <a:avLst/>
          </a:prstGeom>
        </p:spPr>
      </p:pic>
      <p:pic>
        <p:nvPicPr>
          <p:cNvPr id="35" name="Audio 34">
            <a:hlinkClick r:id="" action="ppaction://media"/>
            <a:extLst>
              <a:ext uri="{FF2B5EF4-FFF2-40B4-BE49-F238E27FC236}">
                <a16:creationId xmlns:a16="http://schemas.microsoft.com/office/drawing/2014/main" id="{3F2CEF7B-E056-3738-8AA6-FE8776D478D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pic>
        <p:nvPicPr>
          <p:cNvPr id="2" name="Picture 2">
            <a:extLst>
              <a:ext uri="{FF2B5EF4-FFF2-40B4-BE49-F238E27FC236}">
                <a16:creationId xmlns:a16="http://schemas.microsoft.com/office/drawing/2014/main" id="{C1A92199-83F8-ACF3-4D1B-48958408D2B9}"/>
              </a:ext>
            </a:extLst>
          </p:cNvPr>
          <p:cNvPicPr>
            <a:picLocks noChangeAspect="1"/>
          </p:cNvPicPr>
          <p:nvPr/>
        </p:nvPicPr>
        <p:blipFill>
          <a:blip r:embed="rId8"/>
          <a:stretch>
            <a:fillRect/>
          </a:stretch>
        </p:blipFill>
        <p:spPr>
          <a:xfrm>
            <a:off x="9679645" y="488649"/>
            <a:ext cx="1105852" cy="4114798"/>
          </a:xfrm>
          <a:prstGeom prst="rect">
            <a:avLst/>
          </a:prstGeom>
        </p:spPr>
      </p:pic>
    </p:spTree>
    <p:extLst>
      <p:ext uri="{BB962C8B-B14F-4D97-AF65-F5344CB8AC3E}">
        <p14:creationId xmlns:p14="http://schemas.microsoft.com/office/powerpoint/2010/main" val="3350310492"/>
      </p:ext>
    </p:extLst>
  </p:cSld>
  <p:clrMapOvr>
    <a:masterClrMapping/>
  </p:clrMapOvr>
  <mc:AlternateContent xmlns:mc="http://schemas.openxmlformats.org/markup-compatibility/2006" xmlns:p14="http://schemas.microsoft.com/office/powerpoint/2010/main">
    <mc:Choice Requires="p14">
      <p:transition spd="slow" p14:dur="2000" advTm="149685"/>
    </mc:Choice>
    <mc:Fallback xmlns="">
      <p:transition spd="slow" advTm="14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592210-9D7C-4730-A84C-731C4D3AFAB2}"/>
              </a:ext>
            </a:extLst>
          </p:cNvPr>
          <p:cNvPicPr>
            <a:picLocks noChangeAspect="1"/>
          </p:cNvPicPr>
          <p:nvPr/>
        </p:nvPicPr>
        <p:blipFill>
          <a:blip r:embed="rId5"/>
          <a:stretch>
            <a:fillRect/>
          </a:stretch>
        </p:blipFill>
        <p:spPr>
          <a:xfrm>
            <a:off x="611810" y="494891"/>
            <a:ext cx="5410955" cy="2934109"/>
          </a:xfrm>
          <a:prstGeom prst="rect">
            <a:avLst/>
          </a:prstGeom>
        </p:spPr>
      </p:pic>
      <p:pic>
        <p:nvPicPr>
          <p:cNvPr id="7" name="Picture 6">
            <a:extLst>
              <a:ext uri="{FF2B5EF4-FFF2-40B4-BE49-F238E27FC236}">
                <a16:creationId xmlns:a16="http://schemas.microsoft.com/office/drawing/2014/main" id="{5CAC552C-A455-48D8-8723-B87F0D099C2E}"/>
              </a:ext>
            </a:extLst>
          </p:cNvPr>
          <p:cNvPicPr>
            <a:picLocks noChangeAspect="1"/>
          </p:cNvPicPr>
          <p:nvPr/>
        </p:nvPicPr>
        <p:blipFill>
          <a:blip r:embed="rId6"/>
          <a:stretch>
            <a:fillRect/>
          </a:stretch>
        </p:blipFill>
        <p:spPr>
          <a:xfrm>
            <a:off x="711045" y="3751985"/>
            <a:ext cx="5344271" cy="895475"/>
          </a:xfrm>
          <a:prstGeom prst="rect">
            <a:avLst/>
          </a:prstGeom>
        </p:spPr>
      </p:pic>
      <p:sp>
        <p:nvSpPr>
          <p:cNvPr id="12" name="TextBox 11">
            <a:extLst>
              <a:ext uri="{FF2B5EF4-FFF2-40B4-BE49-F238E27FC236}">
                <a16:creationId xmlns:a16="http://schemas.microsoft.com/office/drawing/2014/main" id="{E5B2AB11-9940-46A1-B923-4C1C1966FD8E}"/>
              </a:ext>
            </a:extLst>
          </p:cNvPr>
          <p:cNvSpPr txBox="1"/>
          <p:nvPr/>
        </p:nvSpPr>
        <p:spPr>
          <a:xfrm>
            <a:off x="711045" y="4970445"/>
            <a:ext cx="7679185" cy="1938992"/>
          </a:xfrm>
          <a:prstGeom prst="rect">
            <a:avLst/>
          </a:prstGeom>
          <a:noFill/>
        </p:spPr>
        <p:txBody>
          <a:bodyPr wrap="square" rtlCol="0">
            <a:spAutoFit/>
          </a:bodyPr>
          <a:lstStyle/>
          <a:p>
            <a:r>
              <a:rPr lang="en-US" dirty="0">
                <a:solidFill>
                  <a:srgbClr val="00B0F0"/>
                </a:solidFill>
              </a:rPr>
              <a:t>This is an </a:t>
            </a:r>
            <a:r>
              <a:rPr lang="en-US" u="sng" dirty="0">
                <a:solidFill>
                  <a:srgbClr val="0070C0"/>
                </a:solidFill>
              </a:rPr>
              <a:t>ESTIMATE</a:t>
            </a:r>
            <a:r>
              <a:rPr lang="en-US" dirty="0">
                <a:solidFill>
                  <a:srgbClr val="0070C0"/>
                </a:solidFill>
              </a:rPr>
              <a:t>;</a:t>
            </a:r>
            <a:r>
              <a:rPr lang="en-US" dirty="0">
                <a:solidFill>
                  <a:srgbClr val="00B0F0"/>
                </a:solidFill>
              </a:rPr>
              <a:t> the final number will be calculated when all required documentation is submitted.</a:t>
            </a:r>
          </a:p>
          <a:p>
            <a:endParaRPr lang="en-US" dirty="0">
              <a:solidFill>
                <a:srgbClr val="00B0F0"/>
              </a:solidFill>
            </a:endParaRPr>
          </a:p>
          <a:p>
            <a:r>
              <a:rPr lang="en-US" sz="2400" dirty="0">
                <a:solidFill>
                  <a:srgbClr val="FF0000"/>
                </a:solidFill>
              </a:rPr>
              <a:t>NOTE: The family must pay the security deposit at the time of Lease-Up</a:t>
            </a:r>
            <a:r>
              <a:rPr lang="en-US" dirty="0">
                <a:solidFill>
                  <a:srgbClr val="FF0000"/>
                </a:solidFill>
              </a:rPr>
              <a:t>. </a:t>
            </a:r>
          </a:p>
          <a:p>
            <a:endParaRPr lang="en-US" dirty="0"/>
          </a:p>
        </p:txBody>
      </p:sp>
      <p:pic>
        <p:nvPicPr>
          <p:cNvPr id="3" name="Audio 2">
            <a:hlinkClick r:id="" action="ppaction://media"/>
            <a:extLst>
              <a:ext uri="{FF2B5EF4-FFF2-40B4-BE49-F238E27FC236}">
                <a16:creationId xmlns:a16="http://schemas.microsoft.com/office/drawing/2014/main" id="{801C023E-B5FB-4193-8E46-0FB974D315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4" name="Picture 4">
            <a:extLst>
              <a:ext uri="{FF2B5EF4-FFF2-40B4-BE49-F238E27FC236}">
                <a16:creationId xmlns:a16="http://schemas.microsoft.com/office/drawing/2014/main" id="{B10A5562-7A50-C0D1-0E21-2D8764A948FA}"/>
              </a:ext>
            </a:extLst>
          </p:cNvPr>
          <p:cNvPicPr>
            <a:picLocks noChangeAspect="1"/>
          </p:cNvPicPr>
          <p:nvPr/>
        </p:nvPicPr>
        <p:blipFill>
          <a:blip r:embed="rId8"/>
          <a:stretch>
            <a:fillRect/>
          </a:stretch>
        </p:blipFill>
        <p:spPr>
          <a:xfrm>
            <a:off x="8148211" y="694266"/>
            <a:ext cx="1193292" cy="4114800"/>
          </a:xfrm>
          <a:prstGeom prst="rect">
            <a:avLst/>
          </a:prstGeom>
        </p:spPr>
      </p:pic>
    </p:spTree>
    <p:extLst>
      <p:ext uri="{BB962C8B-B14F-4D97-AF65-F5344CB8AC3E}">
        <p14:creationId xmlns:p14="http://schemas.microsoft.com/office/powerpoint/2010/main" val="1807815542"/>
      </p:ext>
    </p:extLst>
  </p:cSld>
  <p:clrMapOvr>
    <a:masterClrMapping/>
  </p:clrMapOvr>
  <mc:AlternateContent xmlns:mc="http://schemas.openxmlformats.org/markup-compatibility/2006" xmlns:p14="http://schemas.microsoft.com/office/powerpoint/2010/main">
    <mc:Choice Requires="p14">
      <p:transition spd="slow" p14:dur="2000" advTm="43102"/>
    </mc:Choice>
    <mc:Fallback xmlns="">
      <p:transition spd="slow" advTm="4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DB4F-5D07-4C6B-84EE-5ACCE9EC29CD}"/>
              </a:ext>
            </a:extLst>
          </p:cNvPr>
          <p:cNvSpPr>
            <a:spLocks noGrp="1"/>
          </p:cNvSpPr>
          <p:nvPr>
            <p:ph type="title"/>
          </p:nvPr>
        </p:nvSpPr>
        <p:spPr>
          <a:xfrm>
            <a:off x="551985" y="431801"/>
            <a:ext cx="8596668" cy="634999"/>
          </a:xfrm>
        </p:spPr>
        <p:txBody>
          <a:bodyPr>
            <a:normAutofit/>
          </a:bodyPr>
          <a:lstStyle/>
          <a:p>
            <a:pPr algn="ctr"/>
            <a:r>
              <a:rPr lang="en-US" sz="2800" dirty="0"/>
              <a:t>The Approval Process of the Unit </a:t>
            </a:r>
          </a:p>
        </p:txBody>
      </p:sp>
      <p:sp>
        <p:nvSpPr>
          <p:cNvPr id="3" name="TextBox 2">
            <a:extLst>
              <a:ext uri="{FF2B5EF4-FFF2-40B4-BE49-F238E27FC236}">
                <a16:creationId xmlns:a16="http://schemas.microsoft.com/office/drawing/2014/main" id="{D826C78C-DFDF-4FD6-ACDD-DFD4F468BF88}"/>
              </a:ext>
            </a:extLst>
          </p:cNvPr>
          <p:cNvSpPr txBox="1"/>
          <p:nvPr/>
        </p:nvSpPr>
        <p:spPr>
          <a:xfrm>
            <a:off x="551985" y="1166842"/>
            <a:ext cx="9912815" cy="5847755"/>
          </a:xfrm>
          <a:prstGeom prst="rect">
            <a:avLst/>
          </a:prstGeom>
          <a:noFill/>
        </p:spPr>
        <p:txBody>
          <a:bodyPr wrap="square" rtlCol="0">
            <a:spAutoFit/>
          </a:bodyPr>
          <a:lstStyle/>
          <a:p>
            <a:r>
              <a:rPr lang="en-US" sz="2000" dirty="0"/>
              <a:t>1- When the family finds a suitable unit, the Landlord must complete the RFTA and both the family and the landlord must sign the RFTA and return it to the CHA. </a:t>
            </a:r>
          </a:p>
          <a:p>
            <a:endParaRPr lang="en-US" sz="2000" dirty="0"/>
          </a:p>
          <a:p>
            <a:r>
              <a:rPr lang="en-US" sz="2000" dirty="0"/>
              <a:t>2-The CHA will verify a variety of information on the RFTA:</a:t>
            </a:r>
          </a:p>
          <a:p>
            <a:r>
              <a:rPr lang="en-US" sz="2000" dirty="0"/>
              <a:t>   - The unit is eligible based on income requirements </a:t>
            </a:r>
          </a:p>
          <a:p>
            <a:r>
              <a:rPr lang="en-US" sz="2000" dirty="0"/>
              <a:t>   - The rent is reasonable </a:t>
            </a:r>
          </a:p>
          <a:p>
            <a:r>
              <a:rPr lang="en-US" sz="2000" dirty="0"/>
              <a:t>   </a:t>
            </a:r>
            <a:r>
              <a:rPr lang="en-US" sz="2000" b="1" dirty="0"/>
              <a:t>- Passed the housing Quality Standards Unit Inspection  </a:t>
            </a:r>
          </a:p>
          <a:p>
            <a:r>
              <a:rPr lang="en-US" dirty="0"/>
              <a:t>            Inspection Process: </a:t>
            </a:r>
          </a:p>
          <a:p>
            <a:r>
              <a:rPr lang="en-US" dirty="0"/>
              <a:t>                   1- The RFTA is submitted to the CHA </a:t>
            </a:r>
          </a:p>
          <a:p>
            <a:r>
              <a:rPr lang="en-US" dirty="0"/>
              <a:t>                   2- CHA will then contact the landlord to arrange for a (HQS) Section 8</a:t>
            </a:r>
          </a:p>
          <a:p>
            <a:r>
              <a:rPr lang="en-US" dirty="0"/>
              <a:t>                       inspection. to make sure that the unit meets the minimum Housing</a:t>
            </a:r>
          </a:p>
          <a:p>
            <a:r>
              <a:rPr lang="en-US" dirty="0"/>
              <a:t>                       Quality Standard.</a:t>
            </a:r>
          </a:p>
          <a:p>
            <a:r>
              <a:rPr lang="en-US" dirty="0"/>
              <a:t>                   3- If the inspection fails, the Landlord has 30 days to rectify the problem</a:t>
            </a:r>
          </a:p>
          <a:p>
            <a:r>
              <a:rPr lang="en-US" dirty="0"/>
              <a:t>                       and reschedule for a second inspection.</a:t>
            </a:r>
          </a:p>
          <a:p>
            <a:r>
              <a:rPr lang="en-US" dirty="0"/>
              <a:t>                   4 – A Good Place to Live (reference in your packet) </a:t>
            </a:r>
          </a:p>
          <a:p>
            <a:endParaRPr lang="en-US" dirty="0"/>
          </a:p>
          <a:p>
            <a:r>
              <a:rPr lang="en-US" dirty="0"/>
              <a:t>3- The family may be required to provide updated financial documents if the already submitted documents no longer meet the Hud required timeframes. </a:t>
            </a:r>
          </a:p>
          <a:p>
            <a:r>
              <a:rPr lang="en-US" dirty="0"/>
              <a:t>     </a:t>
            </a:r>
          </a:p>
          <a:p>
            <a:endParaRPr lang="en-US" dirty="0"/>
          </a:p>
        </p:txBody>
      </p:sp>
      <p:pic>
        <p:nvPicPr>
          <p:cNvPr id="5" name="Picture 5" descr="A picture containing vector graphics&#10;&#10;Description automatically generated">
            <a:extLst>
              <a:ext uri="{FF2B5EF4-FFF2-40B4-BE49-F238E27FC236}">
                <a16:creationId xmlns:a16="http://schemas.microsoft.com/office/drawing/2014/main" id="{59001F63-396D-3DEE-665E-DBF32428C11E}"/>
              </a:ext>
            </a:extLst>
          </p:cNvPr>
          <p:cNvPicPr>
            <a:picLocks noChangeAspect="1"/>
          </p:cNvPicPr>
          <p:nvPr/>
        </p:nvPicPr>
        <p:blipFill>
          <a:blip r:embed="rId5"/>
          <a:stretch>
            <a:fillRect/>
          </a:stretch>
        </p:blipFill>
        <p:spPr>
          <a:xfrm>
            <a:off x="9092120" y="1649790"/>
            <a:ext cx="2643759" cy="4114800"/>
          </a:xfrm>
          <a:prstGeom prst="rect">
            <a:avLst/>
          </a:prstGeom>
        </p:spPr>
      </p:pic>
      <p:pic>
        <p:nvPicPr>
          <p:cNvPr id="24" name="Audio 23">
            <a:hlinkClick r:id="" action="ppaction://media"/>
            <a:extLst>
              <a:ext uri="{FF2B5EF4-FFF2-40B4-BE49-F238E27FC236}">
                <a16:creationId xmlns:a16="http://schemas.microsoft.com/office/drawing/2014/main" id="{EF9533DD-7C23-F678-40B9-5E301C1128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7926569"/>
      </p:ext>
    </p:extLst>
  </p:cSld>
  <p:clrMapOvr>
    <a:masterClrMapping/>
  </p:clrMapOvr>
  <mc:AlternateContent xmlns:mc="http://schemas.openxmlformats.org/markup-compatibility/2006" xmlns:p14="http://schemas.microsoft.com/office/powerpoint/2010/main">
    <mc:Choice Requires="p14">
      <p:transition spd="slow" p14:dur="2000" advTm="93097"/>
    </mc:Choice>
    <mc:Fallback xmlns="">
      <p:transition spd="slow" advTm="9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E61D-22A1-450D-A9AA-733C650B015E}"/>
              </a:ext>
            </a:extLst>
          </p:cNvPr>
          <p:cNvSpPr>
            <a:spLocks noGrp="1"/>
          </p:cNvSpPr>
          <p:nvPr>
            <p:ph type="title"/>
          </p:nvPr>
        </p:nvSpPr>
        <p:spPr>
          <a:xfrm>
            <a:off x="149796" y="381000"/>
            <a:ext cx="8976620" cy="814754"/>
          </a:xfrm>
        </p:spPr>
        <p:txBody>
          <a:bodyPr>
            <a:normAutofit fontScale="90000"/>
          </a:bodyPr>
          <a:lstStyle/>
          <a:p>
            <a:r>
              <a:rPr lang="en-US" sz="2800" dirty="0">
                <a:solidFill>
                  <a:schemeClr val="tx1"/>
                </a:solidFill>
              </a:rPr>
              <a:t>4- At this point CHA will run the fingerprints for all adults (18+) in the HH: </a:t>
            </a:r>
            <a:br>
              <a:rPr lang="en-US" sz="2700" dirty="0">
                <a:solidFill>
                  <a:srgbClr val="0070C0"/>
                </a:solidFill>
              </a:rPr>
            </a:br>
            <a:br>
              <a:rPr lang="en-US" sz="2700" dirty="0">
                <a:solidFill>
                  <a:schemeClr val="tx1"/>
                </a:solidFill>
              </a:rPr>
            </a:br>
            <a:r>
              <a:rPr lang="en-US" sz="2200" dirty="0">
                <a:solidFill>
                  <a:schemeClr val="tx1"/>
                </a:solidFill>
              </a:rPr>
              <a:t>If you have brought your picture ID, please stay after this meeting and we will get that done for you so that you do not have to come in later for that purpose alone.  </a:t>
            </a:r>
            <a:br>
              <a:rPr lang="en-US" sz="2700" dirty="0">
                <a:solidFill>
                  <a:srgbClr val="0070C0"/>
                </a:solidFill>
              </a:rPr>
            </a:br>
            <a:br>
              <a:rPr lang="en-US" sz="2200" b="1" u="sng" dirty="0">
                <a:solidFill>
                  <a:schemeClr val="tx1"/>
                </a:solidFill>
              </a:rPr>
            </a:br>
            <a:r>
              <a:rPr lang="en-US" sz="2200" dirty="0">
                <a:solidFill>
                  <a:schemeClr val="tx1"/>
                </a:solidFill>
              </a:rPr>
              <a:t>HUD has strict guidelines of eligibility to maintain a safe housing environment. Household members will be denied if they are </a:t>
            </a:r>
            <a:r>
              <a:rPr lang="en-US" sz="2200" b="1" dirty="0">
                <a:solidFill>
                  <a:schemeClr val="tx1"/>
                </a:solidFill>
              </a:rPr>
              <a:t>currently</a:t>
            </a:r>
            <a:r>
              <a:rPr lang="en-US" sz="2200" dirty="0">
                <a:solidFill>
                  <a:schemeClr val="tx1"/>
                </a:solidFill>
              </a:rPr>
              <a:t> (within 6 months) or within the </a:t>
            </a:r>
            <a:r>
              <a:rPr lang="en-US" sz="2200" b="1" dirty="0">
                <a:solidFill>
                  <a:schemeClr val="tx1"/>
                </a:solidFill>
              </a:rPr>
              <a:t>past 3 years</a:t>
            </a:r>
            <a:r>
              <a:rPr lang="en-US" sz="2200" dirty="0">
                <a:solidFill>
                  <a:schemeClr val="tx1"/>
                </a:solidFill>
              </a:rPr>
              <a:t>, engaged in, or has engaged in any of the following criminal activities:</a:t>
            </a:r>
            <a:br>
              <a:rPr lang="en-US" sz="2200" dirty="0">
                <a:solidFill>
                  <a:schemeClr val="tx1"/>
                </a:solidFill>
              </a:rPr>
            </a:br>
            <a:r>
              <a:rPr lang="en-US" sz="2200" dirty="0">
                <a:solidFill>
                  <a:schemeClr val="tx1"/>
                </a:solidFill>
              </a:rPr>
              <a:t>            - Drug-related criminal activity</a:t>
            </a:r>
            <a:br>
              <a:rPr lang="en-US" sz="2200" dirty="0">
                <a:solidFill>
                  <a:schemeClr val="tx1"/>
                </a:solidFill>
              </a:rPr>
            </a:br>
            <a:r>
              <a:rPr lang="en-US" sz="2200" dirty="0">
                <a:solidFill>
                  <a:schemeClr val="tx1"/>
                </a:solidFill>
              </a:rPr>
              <a:t>            - Violent criminal activity</a:t>
            </a:r>
            <a:br>
              <a:rPr lang="en-US" sz="2200" dirty="0">
                <a:solidFill>
                  <a:schemeClr val="tx1"/>
                </a:solidFill>
              </a:rPr>
            </a:br>
            <a:r>
              <a:rPr lang="en-US" sz="2200" dirty="0">
                <a:solidFill>
                  <a:schemeClr val="tx1"/>
                </a:solidFill>
              </a:rPr>
              <a:t>            - Criminal activity that may threaten the health, safety, or</a:t>
            </a:r>
            <a:br>
              <a:rPr lang="en-US" sz="2200" dirty="0">
                <a:solidFill>
                  <a:schemeClr val="tx1"/>
                </a:solidFill>
              </a:rPr>
            </a:br>
            <a:r>
              <a:rPr lang="en-US" sz="2200" dirty="0">
                <a:solidFill>
                  <a:schemeClr val="tx1"/>
                </a:solidFill>
              </a:rPr>
              <a:t>               welfare of other tenants</a:t>
            </a:r>
            <a:br>
              <a:rPr lang="en-US" sz="2200" dirty="0">
                <a:solidFill>
                  <a:schemeClr val="tx1"/>
                </a:solidFill>
              </a:rPr>
            </a:br>
            <a:r>
              <a:rPr lang="en-US" sz="2200" dirty="0">
                <a:solidFill>
                  <a:schemeClr val="tx1"/>
                </a:solidFill>
              </a:rPr>
              <a:t>            - Criminal activity that may threaten the health or safety of CHA</a:t>
            </a:r>
            <a:br>
              <a:rPr lang="en-US" sz="2200" dirty="0">
                <a:solidFill>
                  <a:schemeClr val="tx1"/>
                </a:solidFill>
              </a:rPr>
            </a:br>
            <a:r>
              <a:rPr lang="en-US" sz="2200" dirty="0">
                <a:solidFill>
                  <a:schemeClr val="tx1"/>
                </a:solidFill>
              </a:rPr>
              <a:t>               staff, contractors, subcontractors, or agents</a:t>
            </a:r>
            <a:br>
              <a:rPr lang="en-US" sz="2200" dirty="0">
                <a:solidFill>
                  <a:schemeClr val="tx1"/>
                </a:solidFill>
              </a:rPr>
            </a:br>
            <a:r>
              <a:rPr lang="en-US" sz="2200" dirty="0">
                <a:solidFill>
                  <a:schemeClr val="tx1"/>
                </a:solidFill>
              </a:rPr>
              <a:t>            - Criminal sexual conduct, including but not limited to sexual</a:t>
            </a:r>
            <a:br>
              <a:rPr lang="en-US" sz="2200" dirty="0">
                <a:solidFill>
                  <a:schemeClr val="tx1"/>
                </a:solidFill>
              </a:rPr>
            </a:br>
            <a:r>
              <a:rPr lang="en-US" sz="2200" dirty="0">
                <a:solidFill>
                  <a:schemeClr val="tx1"/>
                </a:solidFill>
              </a:rPr>
              <a:t>               assault, incest, open and gross lewdness, or child abuse</a:t>
            </a:r>
            <a:br>
              <a:rPr lang="en-US" sz="2200" dirty="0">
                <a:solidFill>
                  <a:schemeClr val="tx1"/>
                </a:solidFill>
              </a:rPr>
            </a:br>
            <a:br>
              <a:rPr lang="en-US" dirty="0"/>
            </a:br>
            <a:br>
              <a:rPr lang="en-US" dirty="0"/>
            </a:br>
            <a:endParaRPr lang="en-US" dirty="0"/>
          </a:p>
        </p:txBody>
      </p:sp>
      <p:pic>
        <p:nvPicPr>
          <p:cNvPr id="11" name="Audio 10">
            <a:hlinkClick r:id="" action="ppaction://media"/>
            <a:extLst>
              <a:ext uri="{FF2B5EF4-FFF2-40B4-BE49-F238E27FC236}">
                <a16:creationId xmlns:a16="http://schemas.microsoft.com/office/drawing/2014/main" id="{5EABE0E7-7CE9-3550-06B6-837BB44771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6" name="Picture 6">
            <a:extLst>
              <a:ext uri="{FF2B5EF4-FFF2-40B4-BE49-F238E27FC236}">
                <a16:creationId xmlns:a16="http://schemas.microsoft.com/office/drawing/2014/main" id="{9B40795A-C562-AC1F-BD2A-E3ED5FAA48C2}"/>
              </a:ext>
            </a:extLst>
          </p:cNvPr>
          <p:cNvPicPr>
            <a:picLocks noChangeAspect="1"/>
          </p:cNvPicPr>
          <p:nvPr/>
        </p:nvPicPr>
        <p:blipFill>
          <a:blip r:embed="rId6"/>
          <a:stretch>
            <a:fillRect/>
          </a:stretch>
        </p:blipFill>
        <p:spPr>
          <a:xfrm>
            <a:off x="9706207" y="367696"/>
            <a:ext cx="1270444" cy="4114798"/>
          </a:xfrm>
          <a:prstGeom prst="rect">
            <a:avLst/>
          </a:prstGeom>
        </p:spPr>
      </p:pic>
      <p:pic>
        <p:nvPicPr>
          <p:cNvPr id="7" name="Picture 7" descr="magnifying, glass, digital, id fingerprint, security, analyzing, black close, computer, crime ...">
            <a:extLst>
              <a:ext uri="{FF2B5EF4-FFF2-40B4-BE49-F238E27FC236}">
                <a16:creationId xmlns:a16="http://schemas.microsoft.com/office/drawing/2014/main" id="{3747461A-5989-81C5-4181-22C05FB9CE45}"/>
              </a:ext>
            </a:extLst>
          </p:cNvPr>
          <p:cNvPicPr>
            <a:picLocks noChangeAspect="1"/>
          </p:cNvPicPr>
          <p:nvPr/>
        </p:nvPicPr>
        <p:blipFill>
          <a:blip r:embed="rId7"/>
          <a:stretch>
            <a:fillRect/>
          </a:stretch>
        </p:blipFill>
        <p:spPr>
          <a:xfrm>
            <a:off x="8848876" y="4621274"/>
            <a:ext cx="2743199" cy="2078594"/>
          </a:xfrm>
          <a:prstGeom prst="rect">
            <a:avLst/>
          </a:prstGeom>
        </p:spPr>
      </p:pic>
    </p:spTree>
    <p:extLst>
      <p:ext uri="{BB962C8B-B14F-4D97-AF65-F5344CB8AC3E}">
        <p14:creationId xmlns:p14="http://schemas.microsoft.com/office/powerpoint/2010/main" val="19568093"/>
      </p:ext>
    </p:extLst>
  </p:cSld>
  <p:clrMapOvr>
    <a:masterClrMapping/>
  </p:clrMapOvr>
  <mc:AlternateContent xmlns:mc="http://schemas.openxmlformats.org/markup-compatibility/2006" xmlns:p14="http://schemas.microsoft.com/office/powerpoint/2010/main">
    <mc:Choice Requires="p14">
      <p:transition spd="slow" p14:dur="2000" advTm="51518"/>
    </mc:Choice>
    <mc:Fallback xmlns="">
      <p:transition spd="slow" advTm="5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CF47-7CCA-484A-9167-94FE03B84022}"/>
              </a:ext>
            </a:extLst>
          </p:cNvPr>
          <p:cNvSpPr>
            <a:spLocks noGrp="1"/>
          </p:cNvSpPr>
          <p:nvPr>
            <p:ph type="title"/>
          </p:nvPr>
        </p:nvSpPr>
        <p:spPr>
          <a:xfrm>
            <a:off x="607184" y="683845"/>
            <a:ext cx="8596668" cy="2944355"/>
          </a:xfrm>
        </p:spPr>
        <p:txBody>
          <a:bodyPr>
            <a:normAutofit fontScale="90000"/>
          </a:bodyPr>
          <a:lstStyle/>
          <a:p>
            <a:r>
              <a:rPr lang="en-US" sz="2000" dirty="0">
                <a:solidFill>
                  <a:schemeClr val="tx1"/>
                </a:solidFill>
              </a:rPr>
              <a:t>5- If the CHA is able to approve all of the above, the CHA will notify the family and the owner. The family will receive a Household Certification indicating the actual Total Tenant Payment the family is responsible to pay.</a:t>
            </a:r>
            <a:br>
              <a:rPr lang="en-US" sz="2000" dirty="0">
                <a:solidFill>
                  <a:schemeClr val="tx1"/>
                </a:solidFill>
              </a:rPr>
            </a:br>
            <a:br>
              <a:rPr lang="en-US" sz="2000" dirty="0">
                <a:solidFill>
                  <a:schemeClr val="tx1"/>
                </a:solidFill>
              </a:rPr>
            </a:br>
            <a:r>
              <a:rPr lang="en-US" sz="2000" dirty="0">
                <a:solidFill>
                  <a:schemeClr val="tx1"/>
                </a:solidFill>
              </a:rPr>
              <a:t>6- The CHA will create a Housing Assistance Payment (HAP) contract to be signed by the owner. The owner must sign and return two copies. </a:t>
            </a:r>
            <a:br>
              <a:rPr lang="en-US" sz="2000" dirty="0">
                <a:solidFill>
                  <a:schemeClr val="tx1"/>
                </a:solidFill>
              </a:rPr>
            </a:br>
            <a:br>
              <a:rPr lang="en-US" sz="2000" dirty="0">
                <a:solidFill>
                  <a:schemeClr val="tx1"/>
                </a:solidFill>
              </a:rPr>
            </a:br>
            <a:r>
              <a:rPr lang="en-US" sz="2000" dirty="0">
                <a:solidFill>
                  <a:schemeClr val="tx1"/>
                </a:solidFill>
              </a:rPr>
              <a:t> 7- CHA will start payments when all documents are signed and submitted. </a:t>
            </a:r>
            <a:br>
              <a:rPr lang="en-US" dirty="0">
                <a:solidFill>
                  <a:schemeClr val="tx1"/>
                </a:solidFill>
              </a:rPr>
            </a:br>
            <a:endParaRPr lang="en-US" dirty="0">
              <a:solidFill>
                <a:schemeClr val="tx1"/>
              </a:solidFill>
            </a:endParaRPr>
          </a:p>
        </p:txBody>
      </p:sp>
      <p:pic>
        <p:nvPicPr>
          <p:cNvPr id="4" name="Picture 4" descr="A picture containing vector graphics&#10;&#10;Description automatically generated">
            <a:extLst>
              <a:ext uri="{FF2B5EF4-FFF2-40B4-BE49-F238E27FC236}">
                <a16:creationId xmlns:a16="http://schemas.microsoft.com/office/drawing/2014/main" id="{1BCC5CBE-CEE5-2AE8-FFD8-8EE94E39A69E}"/>
              </a:ext>
            </a:extLst>
          </p:cNvPr>
          <p:cNvPicPr>
            <a:picLocks noChangeAspect="1"/>
          </p:cNvPicPr>
          <p:nvPr/>
        </p:nvPicPr>
        <p:blipFill>
          <a:blip r:embed="rId5"/>
          <a:stretch>
            <a:fillRect/>
          </a:stretch>
        </p:blipFill>
        <p:spPr>
          <a:xfrm>
            <a:off x="8548839" y="2157790"/>
            <a:ext cx="1795081" cy="4114799"/>
          </a:xfrm>
          <a:prstGeom prst="rect">
            <a:avLst/>
          </a:prstGeom>
        </p:spPr>
      </p:pic>
      <p:pic>
        <p:nvPicPr>
          <p:cNvPr id="11" name="Picture 11">
            <a:extLst>
              <a:ext uri="{FF2B5EF4-FFF2-40B4-BE49-F238E27FC236}">
                <a16:creationId xmlns:a16="http://schemas.microsoft.com/office/drawing/2014/main" id="{35976B97-1AE2-A9E8-9802-47A754339CB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255762" y="3793369"/>
            <a:ext cx="4003523" cy="2391833"/>
          </a:xfrm>
          <a:prstGeom prst="rect">
            <a:avLst/>
          </a:prstGeom>
        </p:spPr>
      </p:pic>
      <p:pic>
        <p:nvPicPr>
          <p:cNvPr id="7" name="Audio 6">
            <a:hlinkClick r:id="" action="ppaction://media"/>
            <a:extLst>
              <a:ext uri="{FF2B5EF4-FFF2-40B4-BE49-F238E27FC236}">
                <a16:creationId xmlns:a16="http://schemas.microsoft.com/office/drawing/2014/main" id="{C747B0E9-4E0B-2996-1496-95004F87DBB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5462384"/>
      </p:ext>
    </p:extLst>
  </p:cSld>
  <p:clrMapOvr>
    <a:masterClrMapping/>
  </p:clrMapOvr>
  <mc:AlternateContent xmlns:mc="http://schemas.openxmlformats.org/markup-compatibility/2006" xmlns:p14="http://schemas.microsoft.com/office/powerpoint/2010/main">
    <mc:Choice Requires="p14">
      <p:transition spd="slow" p14:dur="2000" advTm="78097"/>
    </mc:Choice>
    <mc:Fallback xmlns="">
      <p:transition spd="slow" advTm="7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7585-34E1-4AB1-B65D-87C917B51CB8}"/>
              </a:ext>
            </a:extLst>
          </p:cNvPr>
          <p:cNvSpPr>
            <a:spLocks noGrp="1"/>
          </p:cNvSpPr>
          <p:nvPr>
            <p:ph type="title"/>
          </p:nvPr>
        </p:nvSpPr>
        <p:spPr>
          <a:xfrm>
            <a:off x="1019908" y="246186"/>
            <a:ext cx="8254094" cy="713422"/>
          </a:xfrm>
        </p:spPr>
        <p:txBody>
          <a:bodyPr/>
          <a:lstStyle/>
          <a:p>
            <a:r>
              <a:rPr lang="en-US" dirty="0"/>
              <a:t>What we Learned </a:t>
            </a:r>
          </a:p>
        </p:txBody>
      </p:sp>
      <p:sp>
        <p:nvSpPr>
          <p:cNvPr id="3" name="Content Placeholder 2">
            <a:extLst>
              <a:ext uri="{FF2B5EF4-FFF2-40B4-BE49-F238E27FC236}">
                <a16:creationId xmlns:a16="http://schemas.microsoft.com/office/drawing/2014/main" id="{C973ECC6-5CF1-4FB3-9607-51B46DC915FD}"/>
              </a:ext>
            </a:extLst>
          </p:cNvPr>
          <p:cNvSpPr>
            <a:spLocks noGrp="1"/>
          </p:cNvSpPr>
          <p:nvPr>
            <p:ph idx="1"/>
          </p:nvPr>
        </p:nvSpPr>
        <p:spPr>
          <a:xfrm>
            <a:off x="755765" y="1322464"/>
            <a:ext cx="7895145" cy="5288793"/>
          </a:xfrm>
        </p:spPr>
        <p:txBody>
          <a:bodyPr vert="horz" lIns="91440" tIns="45720" rIns="91440" bIns="45720" rtlCol="0" anchor="t">
            <a:normAutofit/>
          </a:bodyPr>
          <a:lstStyle/>
          <a:p>
            <a:r>
              <a:rPr lang="en-US" dirty="0">
                <a:solidFill>
                  <a:srgbClr val="0070C0"/>
                </a:solidFill>
              </a:rPr>
              <a:t>You can use your voucher at your current residence or look for a new place to live. (</a:t>
            </a:r>
            <a:r>
              <a:rPr lang="en-US" b="1" dirty="0">
                <a:solidFill>
                  <a:srgbClr val="0070C0"/>
                </a:solidFill>
              </a:rPr>
              <a:t>Do not let the voucher expire!</a:t>
            </a:r>
            <a:r>
              <a:rPr lang="en-US" dirty="0">
                <a:solidFill>
                  <a:srgbClr val="0070C0"/>
                </a:solidFill>
              </a:rPr>
              <a:t>) </a:t>
            </a:r>
          </a:p>
          <a:p>
            <a:pPr>
              <a:spcBef>
                <a:spcPts val="0"/>
              </a:spcBef>
            </a:pPr>
            <a:endParaRPr lang="en-US" dirty="0">
              <a:solidFill>
                <a:srgbClr val="0070C0"/>
              </a:solidFill>
            </a:endParaRPr>
          </a:p>
          <a:p>
            <a:pPr>
              <a:spcBef>
                <a:spcPts val="0"/>
              </a:spcBef>
            </a:pPr>
            <a:r>
              <a:rPr lang="en-US" dirty="0">
                <a:solidFill>
                  <a:srgbClr val="0070C0"/>
                </a:solidFill>
              </a:rPr>
              <a:t>Look for a unit that meets your needs and the </a:t>
            </a:r>
            <a:r>
              <a:rPr lang="en-US" b="1" dirty="0">
                <a:solidFill>
                  <a:srgbClr val="0070C0"/>
                </a:solidFill>
              </a:rPr>
              <a:t>rental price range estimate </a:t>
            </a:r>
            <a:r>
              <a:rPr lang="en-US" dirty="0">
                <a:solidFill>
                  <a:srgbClr val="0070C0"/>
                </a:solidFill>
              </a:rPr>
              <a:t>based on the HAPPY estimate provided.</a:t>
            </a:r>
          </a:p>
          <a:p>
            <a:pPr marL="0" indent="0">
              <a:spcBef>
                <a:spcPts val="0"/>
              </a:spcBef>
              <a:buNone/>
            </a:pPr>
            <a:endParaRPr lang="en-US" dirty="0">
              <a:solidFill>
                <a:srgbClr val="0070C0"/>
              </a:solidFill>
            </a:endParaRPr>
          </a:p>
          <a:p>
            <a:pPr>
              <a:spcBef>
                <a:spcPts val="0"/>
              </a:spcBef>
            </a:pPr>
            <a:r>
              <a:rPr lang="en-US" dirty="0">
                <a:solidFill>
                  <a:srgbClr val="0070C0"/>
                </a:solidFill>
              </a:rPr>
              <a:t>Review the </a:t>
            </a:r>
            <a:r>
              <a:rPr lang="en-US" b="1" dirty="0">
                <a:solidFill>
                  <a:srgbClr val="0070C0"/>
                </a:solidFill>
              </a:rPr>
              <a:t>Landlord list</a:t>
            </a:r>
            <a:r>
              <a:rPr lang="en-US" dirty="0">
                <a:solidFill>
                  <a:srgbClr val="0070C0"/>
                </a:solidFill>
              </a:rPr>
              <a:t> provided in your Voucher packet as well as Tips for your Housing Search. </a:t>
            </a:r>
          </a:p>
          <a:p>
            <a:pPr>
              <a:spcBef>
                <a:spcPts val="0"/>
              </a:spcBef>
            </a:pPr>
            <a:endParaRPr lang="en-US" dirty="0">
              <a:solidFill>
                <a:srgbClr val="0070C0"/>
              </a:solidFill>
            </a:endParaRPr>
          </a:p>
          <a:p>
            <a:pPr>
              <a:spcBef>
                <a:spcPts val="0"/>
              </a:spcBef>
            </a:pPr>
            <a:r>
              <a:rPr lang="en-US" dirty="0">
                <a:solidFill>
                  <a:srgbClr val="0070C0"/>
                </a:solidFill>
              </a:rPr>
              <a:t>When you have found a unit, </a:t>
            </a:r>
            <a:r>
              <a:rPr lang="en-US" b="1" dirty="0">
                <a:solidFill>
                  <a:srgbClr val="0070C0"/>
                </a:solidFill>
              </a:rPr>
              <a:t>you and the Landlord will complete the RFTA </a:t>
            </a:r>
            <a:r>
              <a:rPr lang="en-US" dirty="0">
                <a:solidFill>
                  <a:srgbClr val="0070C0"/>
                </a:solidFill>
              </a:rPr>
              <a:t>(Lead Based Paint document - if required) to be returned to us.  </a:t>
            </a:r>
          </a:p>
          <a:p>
            <a:r>
              <a:rPr lang="en-US" dirty="0">
                <a:solidFill>
                  <a:srgbClr val="0070C0"/>
                </a:solidFill>
              </a:rPr>
              <a:t>The CHA will go over </a:t>
            </a:r>
            <a:r>
              <a:rPr lang="en-US" b="1" dirty="0">
                <a:solidFill>
                  <a:srgbClr val="0070C0"/>
                </a:solidFill>
              </a:rPr>
              <a:t>eligibility requirements for the final stages of the approval process</a:t>
            </a:r>
            <a:r>
              <a:rPr lang="en-US" dirty="0">
                <a:solidFill>
                  <a:srgbClr val="0070C0"/>
                </a:solidFill>
              </a:rPr>
              <a:t> to provide the family with housing assistance. </a:t>
            </a:r>
          </a:p>
          <a:p>
            <a:r>
              <a:rPr lang="en-US" dirty="0">
                <a:solidFill>
                  <a:srgbClr val="0070C0"/>
                </a:solidFill>
              </a:rPr>
              <a:t>Your housing assistance </a:t>
            </a:r>
            <a:r>
              <a:rPr lang="en-US" b="1" dirty="0">
                <a:solidFill>
                  <a:srgbClr val="0070C0"/>
                </a:solidFill>
              </a:rPr>
              <a:t>payments will be released to the landlord only when all of the required paperwork is signed and submitted</a:t>
            </a:r>
            <a:r>
              <a:rPr lang="en-US" dirty="0">
                <a:solidFill>
                  <a:srgbClr val="0070C0"/>
                </a:solidFill>
              </a:rPr>
              <a:t>. </a:t>
            </a:r>
          </a:p>
          <a:p>
            <a:r>
              <a:rPr lang="en-US" b="1" i="1" dirty="0">
                <a:solidFill>
                  <a:srgbClr val="0070C0"/>
                </a:solidFill>
              </a:rPr>
              <a:t>Security deposit is the responsibility of the family</a:t>
            </a:r>
            <a:r>
              <a:rPr lang="en-US" dirty="0">
                <a:solidFill>
                  <a:srgbClr val="0070C0"/>
                </a:solidFill>
              </a:rPr>
              <a:t> and must be paid according to your landlord’s requirements. </a:t>
            </a:r>
          </a:p>
        </p:txBody>
      </p:sp>
      <p:pic>
        <p:nvPicPr>
          <p:cNvPr id="4" name="Audio 3">
            <a:hlinkClick r:id="" action="ppaction://media"/>
            <a:extLst>
              <a:ext uri="{FF2B5EF4-FFF2-40B4-BE49-F238E27FC236}">
                <a16:creationId xmlns:a16="http://schemas.microsoft.com/office/drawing/2014/main" id="{DB2447A3-D064-4F7A-9FE1-D8CB494168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5" descr="A picture containing silhouette&#10;&#10;Description automatically generated">
            <a:extLst>
              <a:ext uri="{FF2B5EF4-FFF2-40B4-BE49-F238E27FC236}">
                <a16:creationId xmlns:a16="http://schemas.microsoft.com/office/drawing/2014/main" id="{17478F10-A0FC-D6A7-24D0-B3135A4771CA}"/>
              </a:ext>
            </a:extLst>
          </p:cNvPr>
          <p:cNvPicPr>
            <a:picLocks noChangeAspect="1"/>
          </p:cNvPicPr>
          <p:nvPr/>
        </p:nvPicPr>
        <p:blipFill>
          <a:blip r:embed="rId6"/>
          <a:stretch>
            <a:fillRect/>
          </a:stretch>
        </p:blipFill>
        <p:spPr>
          <a:xfrm>
            <a:off x="8764211" y="644549"/>
            <a:ext cx="3081865" cy="5109281"/>
          </a:xfrm>
          <a:prstGeom prst="rect">
            <a:avLst/>
          </a:prstGeom>
        </p:spPr>
      </p:pic>
      <p:pic>
        <p:nvPicPr>
          <p:cNvPr id="6" name="Picture 6" descr="Clipart - Cartoon owl">
            <a:extLst>
              <a:ext uri="{FF2B5EF4-FFF2-40B4-BE49-F238E27FC236}">
                <a16:creationId xmlns:a16="http://schemas.microsoft.com/office/drawing/2014/main" id="{B95D8842-9B76-5B56-A7A5-7821CEFFBB5A}"/>
              </a:ext>
            </a:extLst>
          </p:cNvPr>
          <p:cNvPicPr>
            <a:picLocks noChangeAspect="1"/>
          </p:cNvPicPr>
          <p:nvPr/>
        </p:nvPicPr>
        <p:blipFill>
          <a:blip r:embed="rId7"/>
          <a:stretch>
            <a:fillRect/>
          </a:stretch>
        </p:blipFill>
        <p:spPr>
          <a:xfrm>
            <a:off x="5534782" y="96253"/>
            <a:ext cx="2235199" cy="1335505"/>
          </a:xfrm>
          <a:prstGeom prst="rect">
            <a:avLst/>
          </a:prstGeom>
        </p:spPr>
      </p:pic>
    </p:spTree>
    <p:extLst>
      <p:ext uri="{BB962C8B-B14F-4D97-AF65-F5344CB8AC3E}">
        <p14:creationId xmlns:p14="http://schemas.microsoft.com/office/powerpoint/2010/main" val="3870658701"/>
      </p:ext>
    </p:extLst>
  </p:cSld>
  <p:clrMapOvr>
    <a:masterClrMapping/>
  </p:clrMapOvr>
  <mc:AlternateContent xmlns:mc="http://schemas.openxmlformats.org/markup-compatibility/2006" xmlns:p14="http://schemas.microsoft.com/office/powerpoint/2010/main">
    <mc:Choice Requires="p14">
      <p:transition spd="slow" p14:dur="2000" advTm="95569"/>
    </mc:Choice>
    <mc:Fallback xmlns="">
      <p:transition spd="slow" advTm="9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5058-4946-45DD-86D8-3FB453606A6D}"/>
              </a:ext>
            </a:extLst>
          </p:cNvPr>
          <p:cNvSpPr>
            <a:spLocks noGrp="1"/>
          </p:cNvSpPr>
          <p:nvPr>
            <p:ph type="title"/>
          </p:nvPr>
        </p:nvSpPr>
        <p:spPr>
          <a:xfrm>
            <a:off x="2237620" y="185057"/>
            <a:ext cx="8596668" cy="787400"/>
          </a:xfrm>
        </p:spPr>
        <p:txBody>
          <a:bodyPr/>
          <a:lstStyle/>
          <a:p>
            <a:r>
              <a:rPr lang="en-US" dirty="0"/>
              <a:t>Family Obligations After Move-In (1)  </a:t>
            </a:r>
          </a:p>
        </p:txBody>
      </p:sp>
      <p:sp>
        <p:nvSpPr>
          <p:cNvPr id="3" name="Content Placeholder 2">
            <a:extLst>
              <a:ext uri="{FF2B5EF4-FFF2-40B4-BE49-F238E27FC236}">
                <a16:creationId xmlns:a16="http://schemas.microsoft.com/office/drawing/2014/main" id="{67A183D4-F2DC-402A-9464-9D5ACFBA2600}"/>
              </a:ext>
            </a:extLst>
          </p:cNvPr>
          <p:cNvSpPr>
            <a:spLocks noGrp="1"/>
          </p:cNvSpPr>
          <p:nvPr>
            <p:ph idx="1"/>
          </p:nvPr>
        </p:nvSpPr>
        <p:spPr>
          <a:xfrm>
            <a:off x="2939144" y="1432076"/>
            <a:ext cx="8945638" cy="4732866"/>
          </a:xfrm>
        </p:spPr>
        <p:txBody>
          <a:bodyPr>
            <a:normAutofit/>
          </a:bodyPr>
          <a:lstStyle/>
          <a:p>
            <a:pPr marL="0" indent="0">
              <a:buNone/>
            </a:pPr>
            <a:r>
              <a:rPr lang="en-US" b="1" dirty="0"/>
              <a:t>For Successful Tenancy: </a:t>
            </a:r>
          </a:p>
          <a:p>
            <a:pPr lvl="1">
              <a:buFont typeface="Wingdings" panose="05000000000000000000" pitchFamily="2" charset="2"/>
              <a:buChar char="Ø"/>
            </a:pPr>
            <a:r>
              <a:rPr lang="en-US" dirty="0"/>
              <a:t>Tenant / Landlord  -&gt; Lease</a:t>
            </a:r>
          </a:p>
          <a:p>
            <a:pPr lvl="1">
              <a:buFont typeface="Wingdings" panose="05000000000000000000" pitchFamily="2" charset="2"/>
              <a:buChar char="Ø"/>
            </a:pPr>
            <a:r>
              <a:rPr lang="en-US" dirty="0"/>
              <a:t>Tenant  / Authority -&gt; Housing Agencies Policies and Procedures</a:t>
            </a:r>
          </a:p>
          <a:p>
            <a:pPr marL="57150" indent="0">
              <a:buNone/>
            </a:pPr>
            <a:r>
              <a:rPr lang="en-US" b="1" dirty="0"/>
              <a:t>General Requirements:</a:t>
            </a:r>
          </a:p>
          <a:p>
            <a:pPr lvl="1">
              <a:buFont typeface="Wingdings" panose="05000000000000000000" pitchFamily="2" charset="2"/>
              <a:buChar char="Ø"/>
            </a:pPr>
            <a:r>
              <a:rPr lang="en-US" dirty="0"/>
              <a:t>Once you are leased up, you will be required to reside in the unit for one (1) year before you can move again. </a:t>
            </a:r>
          </a:p>
          <a:p>
            <a:pPr lvl="1">
              <a:buFont typeface="Wingdings" panose="05000000000000000000" pitchFamily="2" charset="2"/>
              <a:buChar char="Ø"/>
            </a:pPr>
            <a:r>
              <a:rPr lang="en-US" dirty="0"/>
              <a:t>If you vacate the unit before the year is up your assistance will be terminated unfavorably, and you may not be able to successfully reapply to the program. </a:t>
            </a:r>
          </a:p>
          <a:p>
            <a:pPr lvl="1">
              <a:buFont typeface="Wingdings" panose="05000000000000000000" pitchFamily="2" charset="2"/>
              <a:buChar char="Ø"/>
            </a:pPr>
            <a:r>
              <a:rPr lang="en-US" dirty="0"/>
              <a:t>If you wish to move to another unit after the first year, you will need to let your caseworker know and they will direct you on the proper procedures for a unit transfer. </a:t>
            </a:r>
          </a:p>
          <a:p>
            <a:pPr lvl="1">
              <a:buFont typeface="Wingdings" panose="05000000000000000000" pitchFamily="2" charset="2"/>
              <a:buChar char="Ø"/>
            </a:pPr>
            <a:r>
              <a:rPr lang="en-US" dirty="0"/>
              <a:t>You will be required to certify every year. Your caseworker will mail out a recertification packet for you to complete. Failure to recertify within the provided timeframes will result in unfavorable termination. </a:t>
            </a:r>
          </a:p>
        </p:txBody>
      </p:sp>
      <p:pic>
        <p:nvPicPr>
          <p:cNvPr id="10" name="Audio 9">
            <a:hlinkClick r:id="" action="ppaction://media"/>
            <a:extLst>
              <a:ext uri="{FF2B5EF4-FFF2-40B4-BE49-F238E27FC236}">
                <a16:creationId xmlns:a16="http://schemas.microsoft.com/office/drawing/2014/main" id="{9D930311-C1AD-3DCD-76CD-977DEB72AE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4" name="Picture 4" descr="A picture containing vector graphics&#10;&#10;Description automatically generated">
            <a:extLst>
              <a:ext uri="{FF2B5EF4-FFF2-40B4-BE49-F238E27FC236}">
                <a16:creationId xmlns:a16="http://schemas.microsoft.com/office/drawing/2014/main" id="{62946ADC-8B13-D033-6F4B-465E92329A03}"/>
              </a:ext>
            </a:extLst>
          </p:cNvPr>
          <p:cNvPicPr>
            <a:picLocks noChangeAspect="1"/>
          </p:cNvPicPr>
          <p:nvPr/>
        </p:nvPicPr>
        <p:blipFill>
          <a:blip r:embed="rId6"/>
          <a:stretch>
            <a:fillRect/>
          </a:stretch>
        </p:blipFill>
        <p:spPr>
          <a:xfrm>
            <a:off x="601103" y="2689980"/>
            <a:ext cx="2160270" cy="4114800"/>
          </a:xfrm>
          <a:prstGeom prst="rect">
            <a:avLst/>
          </a:prstGeom>
        </p:spPr>
      </p:pic>
      <p:pic>
        <p:nvPicPr>
          <p:cNvPr id="5" name="Picture 5" descr="Free illustration: Board, Font, Positive, Confirmation - Free Image on Pixabay - 1521336">
            <a:extLst>
              <a:ext uri="{FF2B5EF4-FFF2-40B4-BE49-F238E27FC236}">
                <a16:creationId xmlns:a16="http://schemas.microsoft.com/office/drawing/2014/main" id="{9FC11AD6-2DBB-1BA0-77A2-D102866AE6BD}"/>
              </a:ext>
            </a:extLst>
          </p:cNvPr>
          <p:cNvPicPr>
            <a:picLocks noChangeAspect="1"/>
          </p:cNvPicPr>
          <p:nvPr/>
        </p:nvPicPr>
        <p:blipFill>
          <a:blip r:embed="rId7"/>
          <a:stretch>
            <a:fillRect/>
          </a:stretch>
        </p:blipFill>
        <p:spPr>
          <a:xfrm>
            <a:off x="129268" y="866322"/>
            <a:ext cx="2571750" cy="1714500"/>
          </a:xfrm>
          <a:prstGeom prst="rect">
            <a:avLst/>
          </a:prstGeom>
        </p:spPr>
      </p:pic>
    </p:spTree>
    <p:extLst>
      <p:ext uri="{BB962C8B-B14F-4D97-AF65-F5344CB8AC3E}">
        <p14:creationId xmlns:p14="http://schemas.microsoft.com/office/powerpoint/2010/main" val="3485364343"/>
      </p:ext>
    </p:extLst>
  </p:cSld>
  <p:clrMapOvr>
    <a:masterClrMapping/>
  </p:clrMapOvr>
  <mc:AlternateContent xmlns:mc="http://schemas.openxmlformats.org/markup-compatibility/2006" xmlns:p14="http://schemas.microsoft.com/office/powerpoint/2010/main">
    <mc:Choice Requires="p14">
      <p:transition spd="slow" p14:dur="2000" advTm="85023"/>
    </mc:Choice>
    <mc:Fallback xmlns="">
      <p:transition spd="slow" advTm="8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B995A4-BAAB-4B95-803C-CD46851D61EE}"/>
              </a:ext>
            </a:extLst>
          </p:cNvPr>
          <p:cNvSpPr>
            <a:spLocks noGrp="1"/>
          </p:cNvSpPr>
          <p:nvPr>
            <p:ph type="body" idx="1"/>
          </p:nvPr>
        </p:nvSpPr>
        <p:spPr>
          <a:xfrm>
            <a:off x="3388003" y="453006"/>
            <a:ext cx="7455451" cy="5464467"/>
          </a:xfrm>
        </p:spPr>
        <p:txBody>
          <a:bodyPr>
            <a:normAutofit/>
          </a:bodyPr>
          <a:lstStyle/>
          <a:p>
            <a:r>
              <a:rPr lang="en-US" sz="2800" dirty="0">
                <a:solidFill>
                  <a:srgbClr val="002060"/>
                </a:solidFill>
              </a:rPr>
              <a:t>What we will accomplish today: </a:t>
            </a:r>
          </a:p>
          <a:p>
            <a:pPr marL="742950" lvl="1" indent="-285750">
              <a:buFont typeface="Wingdings" panose="05000000000000000000" pitchFamily="2" charset="2"/>
              <a:buChar char="Ø"/>
            </a:pPr>
            <a:r>
              <a:rPr lang="en-US" dirty="0">
                <a:solidFill>
                  <a:schemeClr val="tx1"/>
                </a:solidFill>
              </a:rPr>
              <a:t>Program overview  - Online resources</a:t>
            </a:r>
          </a:p>
          <a:p>
            <a:pPr marL="742950" lvl="1" indent="-285750">
              <a:buFont typeface="Wingdings" panose="05000000000000000000" pitchFamily="2" charset="2"/>
              <a:buChar char="Ø"/>
            </a:pPr>
            <a:r>
              <a:rPr lang="en-US" dirty="0">
                <a:solidFill>
                  <a:schemeClr val="tx1"/>
                </a:solidFill>
              </a:rPr>
              <a:t>How to Request a Reasonable Accommodation</a:t>
            </a:r>
          </a:p>
          <a:p>
            <a:pPr marL="742950" lvl="1" indent="-285750">
              <a:buFont typeface="Wingdings" panose="05000000000000000000" pitchFamily="2" charset="2"/>
              <a:buChar char="Ø"/>
            </a:pPr>
            <a:r>
              <a:rPr lang="en-US" dirty="0">
                <a:solidFill>
                  <a:schemeClr val="tx1"/>
                </a:solidFill>
              </a:rPr>
              <a:t>Voucher Information review </a:t>
            </a:r>
          </a:p>
          <a:p>
            <a:pPr marL="742950" lvl="1" indent="-285750">
              <a:buFont typeface="Wingdings" panose="05000000000000000000" pitchFamily="2" charset="2"/>
              <a:buChar char="Ø"/>
            </a:pPr>
            <a:r>
              <a:rPr lang="en-US" dirty="0">
                <a:solidFill>
                  <a:schemeClr val="tx1"/>
                </a:solidFill>
              </a:rPr>
              <a:t>The approval process of the Unit </a:t>
            </a:r>
          </a:p>
          <a:p>
            <a:pPr marL="742950" lvl="1" indent="-285750">
              <a:buFont typeface="Wingdings" panose="05000000000000000000" pitchFamily="2" charset="2"/>
              <a:buChar char="Ø"/>
            </a:pPr>
            <a:r>
              <a:rPr lang="en-US" dirty="0">
                <a:solidFill>
                  <a:schemeClr val="tx1"/>
                </a:solidFill>
              </a:rPr>
              <a:t>Family Obligations after move-in </a:t>
            </a:r>
          </a:p>
          <a:p>
            <a:pPr lvl="1"/>
            <a:r>
              <a:rPr lang="en-US" dirty="0">
                <a:solidFill>
                  <a:schemeClr val="tx1"/>
                </a:solidFill>
              </a:rPr>
              <a:t>    (Lease with your Landlord / Family obligations with the  CHA) </a:t>
            </a:r>
          </a:p>
          <a:p>
            <a:pPr marL="742950" lvl="1" indent="-285750">
              <a:buFont typeface="Wingdings" panose="05000000000000000000" pitchFamily="2" charset="2"/>
              <a:buChar char="Ø"/>
            </a:pPr>
            <a:r>
              <a:rPr lang="en-US" dirty="0">
                <a:solidFill>
                  <a:schemeClr val="tx1"/>
                </a:solidFill>
              </a:rPr>
              <a:t>Grounds for termination</a:t>
            </a:r>
          </a:p>
          <a:p>
            <a:pPr lvl="1"/>
            <a:endParaRPr lang="en-US" dirty="0">
              <a:solidFill>
                <a:schemeClr val="tx1"/>
              </a:solidFill>
            </a:endParaRPr>
          </a:p>
          <a:p>
            <a:pPr marL="742950" lvl="1" indent="-285750">
              <a:buFont typeface="Wingdings" panose="05000000000000000000" pitchFamily="2" charset="2"/>
              <a:buChar char="Ø"/>
            </a:pPr>
            <a:r>
              <a:rPr lang="en-US" dirty="0">
                <a:solidFill>
                  <a:schemeClr val="tx1"/>
                </a:solidFill>
              </a:rPr>
              <a:t>Answering your questions … </a:t>
            </a:r>
          </a:p>
          <a:p>
            <a:pPr marL="742950" lvl="1" indent="-285750">
              <a:buFont typeface="Wingdings" panose="05000000000000000000" pitchFamily="2" charset="2"/>
              <a:buChar char="Ø"/>
            </a:pPr>
            <a:r>
              <a:rPr lang="en-US" dirty="0">
                <a:solidFill>
                  <a:schemeClr val="tx1"/>
                </a:solidFill>
              </a:rPr>
              <a:t>Completing online applications </a:t>
            </a:r>
          </a:p>
          <a:p>
            <a:pPr marL="742950" lvl="1" indent="-285750">
              <a:buFont typeface="Wingdings" panose="05000000000000000000" pitchFamily="2" charset="2"/>
              <a:buChar char="Ø"/>
            </a:pPr>
            <a:r>
              <a:rPr lang="en-US" dirty="0">
                <a:solidFill>
                  <a:schemeClr val="tx1"/>
                </a:solidFill>
              </a:rPr>
              <a:t>Uploading documents provided</a:t>
            </a:r>
          </a:p>
          <a:p>
            <a:pPr marL="742950" lvl="1" indent="-285750">
              <a:buFont typeface="Wingdings" panose="05000000000000000000" pitchFamily="2" charset="2"/>
              <a:buChar char="Ø"/>
            </a:pPr>
            <a:r>
              <a:rPr lang="en-US" dirty="0">
                <a:solidFill>
                  <a:schemeClr val="tx1"/>
                </a:solidFill>
              </a:rPr>
              <a:t>Take your fingerprints  </a:t>
            </a:r>
          </a:p>
          <a:p>
            <a:endParaRPr lang="en-US" dirty="0"/>
          </a:p>
        </p:txBody>
      </p:sp>
      <p:pic>
        <p:nvPicPr>
          <p:cNvPr id="3" name="Picture 3" descr="Magnifying glass on clear background">
            <a:extLst>
              <a:ext uri="{FF2B5EF4-FFF2-40B4-BE49-F238E27FC236}">
                <a16:creationId xmlns:a16="http://schemas.microsoft.com/office/drawing/2014/main" id="{8C3CF417-4158-A148-9868-3C4A798DB6D4}"/>
              </a:ext>
            </a:extLst>
          </p:cNvPr>
          <p:cNvPicPr>
            <a:picLocks noChangeAspect="1"/>
          </p:cNvPicPr>
          <p:nvPr/>
        </p:nvPicPr>
        <p:blipFill>
          <a:blip r:embed="rId5"/>
          <a:stretch>
            <a:fillRect/>
          </a:stretch>
        </p:blipFill>
        <p:spPr>
          <a:xfrm>
            <a:off x="2208026" y="2021186"/>
            <a:ext cx="1276140" cy="1831032"/>
          </a:xfrm>
          <a:prstGeom prst="rect">
            <a:avLst/>
          </a:prstGeom>
        </p:spPr>
      </p:pic>
      <p:pic>
        <p:nvPicPr>
          <p:cNvPr id="11" name="Picture 11">
            <a:extLst>
              <a:ext uri="{FF2B5EF4-FFF2-40B4-BE49-F238E27FC236}">
                <a16:creationId xmlns:a16="http://schemas.microsoft.com/office/drawing/2014/main" id="{FA2F3866-DB07-A831-A16E-774DF0A29A28}"/>
              </a:ext>
            </a:extLst>
          </p:cNvPr>
          <p:cNvPicPr>
            <a:picLocks noChangeAspect="1"/>
          </p:cNvPicPr>
          <p:nvPr/>
        </p:nvPicPr>
        <p:blipFill>
          <a:blip r:embed="rId6"/>
          <a:stretch>
            <a:fillRect/>
          </a:stretch>
        </p:blipFill>
        <p:spPr>
          <a:xfrm>
            <a:off x="528559" y="1178561"/>
            <a:ext cx="1249870" cy="4114798"/>
          </a:xfrm>
          <a:prstGeom prst="rect">
            <a:avLst/>
          </a:prstGeom>
        </p:spPr>
      </p:pic>
      <p:pic>
        <p:nvPicPr>
          <p:cNvPr id="34" name="Audio 33">
            <a:hlinkClick r:id="" action="ppaction://media"/>
            <a:extLst>
              <a:ext uri="{FF2B5EF4-FFF2-40B4-BE49-F238E27FC236}">
                <a16:creationId xmlns:a16="http://schemas.microsoft.com/office/drawing/2014/main" id="{B924DE4D-14F4-3C45-E649-520FDE75284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82601679"/>
      </p:ext>
    </p:extLst>
  </p:cSld>
  <p:clrMapOvr>
    <a:masterClrMapping/>
  </p:clrMapOvr>
  <mc:AlternateContent xmlns:mc="http://schemas.openxmlformats.org/markup-compatibility/2006" xmlns:p14="http://schemas.microsoft.com/office/powerpoint/2010/main">
    <mc:Choice Requires="p14">
      <p:transition spd="slow" p14:dur="2000" advTm="58977"/>
    </mc:Choice>
    <mc:Fallback xmlns="">
      <p:transition spd="slow" advTm="58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CC67-A497-4CBF-A845-02CF7542541F}"/>
              </a:ext>
            </a:extLst>
          </p:cNvPr>
          <p:cNvSpPr>
            <a:spLocks noGrp="1"/>
          </p:cNvSpPr>
          <p:nvPr>
            <p:ph type="title"/>
          </p:nvPr>
        </p:nvSpPr>
        <p:spPr>
          <a:xfrm>
            <a:off x="372534" y="254000"/>
            <a:ext cx="8596668" cy="787400"/>
          </a:xfrm>
        </p:spPr>
        <p:txBody>
          <a:bodyPr/>
          <a:lstStyle/>
          <a:p>
            <a:pPr algn="ctr"/>
            <a:r>
              <a:rPr lang="en-US" dirty="0"/>
              <a:t>Family Obligations after Move-In (2) </a:t>
            </a:r>
          </a:p>
        </p:txBody>
      </p:sp>
      <p:sp>
        <p:nvSpPr>
          <p:cNvPr id="3" name="TextBox 2">
            <a:extLst>
              <a:ext uri="{FF2B5EF4-FFF2-40B4-BE49-F238E27FC236}">
                <a16:creationId xmlns:a16="http://schemas.microsoft.com/office/drawing/2014/main" id="{87910390-2D82-449B-B7A1-CC0949ADD68E}"/>
              </a:ext>
            </a:extLst>
          </p:cNvPr>
          <p:cNvSpPr txBox="1"/>
          <p:nvPr/>
        </p:nvSpPr>
        <p:spPr>
          <a:xfrm>
            <a:off x="0" y="985520"/>
            <a:ext cx="10515600" cy="5509200"/>
          </a:xfrm>
          <a:prstGeom prst="rect">
            <a:avLst/>
          </a:prstGeom>
          <a:noFill/>
        </p:spPr>
        <p:txBody>
          <a:bodyPr wrap="square" rtlCol="0">
            <a:spAutoFit/>
          </a:bodyPr>
          <a:lstStyle/>
          <a:p>
            <a:r>
              <a:rPr lang="en-US" sz="2800" b="1" u="sng" dirty="0"/>
              <a:t>Some major violations: </a:t>
            </a:r>
          </a:p>
          <a:p>
            <a:pPr marL="914400" lvl="1" indent="-457200">
              <a:buFont typeface="Wingdings" panose="05000000000000000000" pitchFamily="2" charset="2"/>
              <a:buChar char="Ø"/>
            </a:pPr>
            <a:r>
              <a:rPr lang="en-US" sz="2000" dirty="0"/>
              <a:t>Failure to supply any information that the CHA or HUD determines to be necessary</a:t>
            </a:r>
          </a:p>
          <a:p>
            <a:pPr marL="914400" lvl="1" indent="-457200">
              <a:buFont typeface="Wingdings" panose="05000000000000000000" pitchFamily="2" charset="2"/>
              <a:buChar char="Ø"/>
            </a:pPr>
            <a:r>
              <a:rPr lang="en-US" sz="2000" dirty="0"/>
              <a:t>Unreported family absences from the unit</a:t>
            </a:r>
          </a:p>
          <a:p>
            <a:pPr marL="914400" lvl="1" indent="-457200">
              <a:buFont typeface="Wingdings" panose="05000000000000000000" pitchFamily="2" charset="2"/>
              <a:buChar char="Ø"/>
            </a:pPr>
            <a:r>
              <a:rPr lang="en-US" sz="2000" dirty="0"/>
              <a:t>Failure to notify owner and CHA  (30-day written notice) before moving out of the unit or terminating the Lease</a:t>
            </a:r>
          </a:p>
          <a:p>
            <a:pPr marL="914400" lvl="1" indent="-457200">
              <a:buFont typeface="Wingdings" panose="05000000000000000000" pitchFamily="2" charset="2"/>
              <a:buChar char="Ø"/>
            </a:pPr>
            <a:r>
              <a:rPr lang="en-US" sz="2000" dirty="0"/>
              <a:t>Failure to request PHA’s written approval to add any family member as an occupant to the unit </a:t>
            </a:r>
          </a:p>
          <a:p>
            <a:pPr marL="914400" lvl="1" indent="-457200">
              <a:buFont typeface="Wingdings" panose="05000000000000000000" pitchFamily="2" charset="2"/>
              <a:buChar char="Ø"/>
            </a:pPr>
            <a:r>
              <a:rPr lang="en-US" sz="2000" dirty="0"/>
              <a:t>Criminal activity / drug related criminal activity</a:t>
            </a:r>
          </a:p>
          <a:p>
            <a:pPr marL="914400" lvl="1" indent="-457200">
              <a:buFont typeface="Wingdings" panose="05000000000000000000" pitchFamily="2" charset="2"/>
              <a:buChar char="Ø"/>
            </a:pPr>
            <a:r>
              <a:rPr lang="en-US" sz="2000" dirty="0"/>
              <a:t>Failure to keep up with utilities and tenant portion of rent </a:t>
            </a:r>
          </a:p>
          <a:p>
            <a:pPr marL="914400" lvl="1" indent="-457200">
              <a:buFont typeface="Wingdings" panose="05000000000000000000" pitchFamily="2" charset="2"/>
              <a:buChar char="Ø"/>
            </a:pPr>
            <a:r>
              <a:rPr lang="en-US" sz="2000" dirty="0"/>
              <a:t>Damage the unit or premises and or permit any guests to damage the unit or premises </a:t>
            </a:r>
          </a:p>
          <a:p>
            <a:pPr marL="914400" lvl="1" indent="-457200">
              <a:buFont typeface="Wingdings" panose="05000000000000000000" pitchFamily="2" charset="2"/>
              <a:buChar char="Ø"/>
            </a:pPr>
            <a:r>
              <a:rPr lang="en-US" sz="2000" dirty="0"/>
              <a:t>Failure to follow CHA policies and procedures</a:t>
            </a:r>
          </a:p>
          <a:p>
            <a:pPr marL="914400" lvl="1" indent="-457200">
              <a:buFont typeface="Wingdings" panose="05000000000000000000" pitchFamily="2" charset="2"/>
              <a:buChar char="Ø"/>
            </a:pPr>
            <a:r>
              <a:rPr lang="en-US" sz="2000" dirty="0"/>
              <a:t>Failure to comply with the provisions of the Lease</a:t>
            </a:r>
          </a:p>
          <a:p>
            <a:pPr marL="914400" lvl="1" indent="-457200">
              <a:buFont typeface="Wingdings" panose="05000000000000000000" pitchFamily="2" charset="2"/>
              <a:buChar char="Ø"/>
            </a:pPr>
            <a:endParaRPr lang="en-US" sz="2000" dirty="0"/>
          </a:p>
          <a:p>
            <a:pPr lvl="1"/>
            <a:r>
              <a:rPr lang="en-US" sz="2400" b="1" u="sng" dirty="0"/>
              <a:t>Mandatory Terminations:</a:t>
            </a:r>
          </a:p>
          <a:p>
            <a:pPr lvl="1"/>
            <a:r>
              <a:rPr lang="en-US" sz="2000" dirty="0"/>
              <a:t>      - Methamphetamine Manufacture or production </a:t>
            </a:r>
          </a:p>
          <a:p>
            <a:pPr lvl="1"/>
            <a:r>
              <a:rPr lang="en-US" sz="2000" dirty="0"/>
              <a:t>      - Lifetime Registered Sex Offenders</a:t>
            </a:r>
          </a:p>
        </p:txBody>
      </p:sp>
      <p:pic>
        <p:nvPicPr>
          <p:cNvPr id="5" name="Audio 4">
            <a:hlinkClick r:id="" action="ppaction://media"/>
            <a:extLst>
              <a:ext uri="{FF2B5EF4-FFF2-40B4-BE49-F238E27FC236}">
                <a16:creationId xmlns:a16="http://schemas.microsoft.com/office/drawing/2014/main" id="{1B1A64AA-9752-452E-A7D7-564135878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5">
            <a:extLst>
              <a:ext uri="{FF2B5EF4-FFF2-40B4-BE49-F238E27FC236}">
                <a16:creationId xmlns:a16="http://schemas.microsoft.com/office/drawing/2014/main" id="{0F183A9C-FF2D-F404-C217-D8FE0515712C}"/>
              </a:ext>
            </a:extLst>
          </p:cNvPr>
          <p:cNvPicPr>
            <a:picLocks noChangeAspect="1"/>
          </p:cNvPicPr>
          <p:nvPr/>
        </p:nvPicPr>
        <p:blipFill>
          <a:blip r:embed="rId6"/>
          <a:stretch>
            <a:fillRect/>
          </a:stretch>
        </p:blipFill>
        <p:spPr>
          <a:xfrm>
            <a:off x="10153730" y="2278744"/>
            <a:ext cx="1270444" cy="4114798"/>
          </a:xfrm>
          <a:prstGeom prst="rect">
            <a:avLst/>
          </a:prstGeom>
        </p:spPr>
      </p:pic>
    </p:spTree>
    <p:extLst>
      <p:ext uri="{BB962C8B-B14F-4D97-AF65-F5344CB8AC3E}">
        <p14:creationId xmlns:p14="http://schemas.microsoft.com/office/powerpoint/2010/main" val="2190865926"/>
      </p:ext>
    </p:extLst>
  </p:cSld>
  <p:clrMapOvr>
    <a:masterClrMapping/>
  </p:clrMapOvr>
  <mc:AlternateContent xmlns:mc="http://schemas.openxmlformats.org/markup-compatibility/2006" xmlns:p14="http://schemas.microsoft.com/office/powerpoint/2010/main">
    <mc:Choice Requires="p14">
      <p:transition spd="slow" p14:dur="2000" advTm="73967"/>
    </mc:Choice>
    <mc:Fallback xmlns="">
      <p:transition spd="slow" advTm="7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530C-DADA-C04F-AE1F-2B1303D7EC85}"/>
              </a:ext>
            </a:extLst>
          </p:cNvPr>
          <p:cNvSpPr>
            <a:spLocks noGrp="1"/>
          </p:cNvSpPr>
          <p:nvPr>
            <p:ph type="title"/>
          </p:nvPr>
        </p:nvSpPr>
        <p:spPr>
          <a:xfrm>
            <a:off x="677334" y="269965"/>
            <a:ext cx="9681512" cy="722812"/>
          </a:xfrm>
        </p:spPr>
        <p:txBody>
          <a:bodyPr>
            <a:normAutofit fontScale="90000"/>
          </a:bodyPr>
          <a:lstStyle/>
          <a:p>
            <a:pPr algn="ctr"/>
            <a:r>
              <a:rPr lang="en-US" dirty="0"/>
              <a:t>Frequently asked questions </a:t>
            </a:r>
            <a:br>
              <a:rPr lang="en-US" dirty="0"/>
            </a:br>
            <a:endParaRPr lang="en-US" dirty="0"/>
          </a:p>
        </p:txBody>
      </p:sp>
      <p:sp>
        <p:nvSpPr>
          <p:cNvPr id="3" name="TextBox 2">
            <a:extLst>
              <a:ext uri="{FF2B5EF4-FFF2-40B4-BE49-F238E27FC236}">
                <a16:creationId xmlns:a16="http://schemas.microsoft.com/office/drawing/2014/main" id="{31728A38-5AF8-EA4F-A088-341318D80E97}"/>
              </a:ext>
            </a:extLst>
          </p:cNvPr>
          <p:cNvSpPr txBox="1"/>
          <p:nvPr/>
        </p:nvSpPr>
        <p:spPr>
          <a:xfrm>
            <a:off x="1034843" y="1102578"/>
            <a:ext cx="8244171" cy="7171194"/>
          </a:xfrm>
          <a:prstGeom prst="rect">
            <a:avLst/>
          </a:prstGeom>
          <a:noFill/>
        </p:spPr>
        <p:txBody>
          <a:bodyPr wrap="square" rtlCol="0">
            <a:spAutoFit/>
          </a:bodyPr>
          <a:lstStyle/>
          <a:p>
            <a:endParaRPr lang="en-US" sz="1600" dirty="0"/>
          </a:p>
          <a:p>
            <a:r>
              <a:rPr lang="en-US" b="1" dirty="0"/>
              <a:t>Q: What should I do if my income and/or who is living with me changes?</a:t>
            </a:r>
          </a:p>
          <a:p>
            <a:endParaRPr lang="en-US" b="1" dirty="0"/>
          </a:p>
          <a:p>
            <a:r>
              <a:rPr lang="en-US" dirty="0"/>
              <a:t>A: Any changes in Income and/or Household Composition (who is living with you) must be reported as soon as possible.  The amount of your rent will be based on your family income and who is living with you, so it must be accurate at the time CHA starts assisting with your rent. If you do not report all changes, you will be required to repay any overpayment of housing assistance and could risk losing your Voucher.</a:t>
            </a:r>
          </a:p>
          <a:p>
            <a:endParaRPr lang="en-US" sz="1800" b="1" dirty="0"/>
          </a:p>
          <a:p>
            <a:r>
              <a:rPr lang="en-US" sz="1800" b="1" dirty="0"/>
              <a:t>Q: What should I do If I want to move?</a:t>
            </a:r>
          </a:p>
          <a:p>
            <a:endParaRPr lang="en-US" sz="1800" b="1" dirty="0"/>
          </a:p>
          <a:p>
            <a:r>
              <a:rPr lang="en-US" sz="1800" dirty="0"/>
              <a:t>A: Check to see when your lease expires and for renewal provisions.</a:t>
            </a:r>
          </a:p>
          <a:p>
            <a:r>
              <a:rPr lang="en-US" sz="1800" dirty="0"/>
              <a:t>The initial lease term is a minimum of one (1) year. A minimum of 30 days written notice from the first of the month is always required.  </a:t>
            </a:r>
          </a:p>
          <a:p>
            <a:endParaRPr lang="en-US" sz="1600" dirty="0"/>
          </a:p>
          <a:p>
            <a:endParaRPr lang="en-US" sz="1600" dirty="0"/>
          </a:p>
          <a:p>
            <a:r>
              <a:rPr lang="en-US" b="1" dirty="0"/>
              <a:t>Q: What should I do when someone moves out of my home? </a:t>
            </a:r>
          </a:p>
          <a:p>
            <a:r>
              <a:rPr lang="en-US" sz="1800" dirty="0"/>
              <a:t>A: Promptly notify the Cheyenne Housing Authority in writing if any family member(s) no longer lives in the unit. Documentation of the former member’s new residence may be required. </a:t>
            </a:r>
          </a:p>
          <a:p>
            <a:endParaRPr lang="en-US" sz="1800" dirty="0"/>
          </a:p>
          <a:p>
            <a:endParaRPr lang="en-US" dirty="0"/>
          </a:p>
          <a:p>
            <a:endParaRPr lang="en-US" dirty="0"/>
          </a:p>
          <a:p>
            <a:endParaRPr lang="en-US" dirty="0"/>
          </a:p>
          <a:p>
            <a:endParaRPr lang="en-US" sz="1600" b="1" dirty="0"/>
          </a:p>
        </p:txBody>
      </p:sp>
      <p:pic>
        <p:nvPicPr>
          <p:cNvPr id="30" name="Audio 29">
            <a:hlinkClick r:id="" action="ppaction://media"/>
            <a:extLst>
              <a:ext uri="{FF2B5EF4-FFF2-40B4-BE49-F238E27FC236}">
                <a16:creationId xmlns:a16="http://schemas.microsoft.com/office/drawing/2014/main" id="{6F7BEB7B-879B-3FD6-8340-6EF2F3965C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4" name="Picture 4" descr="A picture containing vector graphics&#10;&#10;Description automatically generated">
            <a:extLst>
              <a:ext uri="{FF2B5EF4-FFF2-40B4-BE49-F238E27FC236}">
                <a16:creationId xmlns:a16="http://schemas.microsoft.com/office/drawing/2014/main" id="{C40886AB-E7B0-AE0F-0A1E-0F9337285CAA}"/>
              </a:ext>
            </a:extLst>
          </p:cNvPr>
          <p:cNvPicPr>
            <a:picLocks noChangeAspect="1"/>
          </p:cNvPicPr>
          <p:nvPr/>
        </p:nvPicPr>
        <p:blipFill>
          <a:blip r:embed="rId6"/>
          <a:stretch>
            <a:fillRect/>
          </a:stretch>
        </p:blipFill>
        <p:spPr>
          <a:xfrm>
            <a:off x="9279014" y="2339219"/>
            <a:ext cx="2052256" cy="4114799"/>
          </a:xfrm>
          <a:prstGeom prst="rect">
            <a:avLst/>
          </a:prstGeom>
        </p:spPr>
      </p:pic>
      <p:pic>
        <p:nvPicPr>
          <p:cNvPr id="5" name="Picture 5" descr="Communicating Challenge – Fun and Games">
            <a:extLst>
              <a:ext uri="{FF2B5EF4-FFF2-40B4-BE49-F238E27FC236}">
                <a16:creationId xmlns:a16="http://schemas.microsoft.com/office/drawing/2014/main" id="{30739B3E-D2F4-E0C8-BA3A-E191084356A5}"/>
              </a:ext>
            </a:extLst>
          </p:cNvPr>
          <p:cNvPicPr>
            <a:picLocks noChangeAspect="1"/>
          </p:cNvPicPr>
          <p:nvPr/>
        </p:nvPicPr>
        <p:blipFill>
          <a:blip r:embed="rId7"/>
          <a:stretch>
            <a:fillRect/>
          </a:stretch>
        </p:blipFill>
        <p:spPr>
          <a:xfrm>
            <a:off x="8776305" y="204409"/>
            <a:ext cx="2743200" cy="1828800"/>
          </a:xfrm>
          <a:prstGeom prst="rect">
            <a:avLst/>
          </a:prstGeom>
        </p:spPr>
      </p:pic>
    </p:spTree>
    <p:extLst>
      <p:ext uri="{BB962C8B-B14F-4D97-AF65-F5344CB8AC3E}">
        <p14:creationId xmlns:p14="http://schemas.microsoft.com/office/powerpoint/2010/main" val="2996917181"/>
      </p:ext>
    </p:extLst>
  </p:cSld>
  <p:clrMapOvr>
    <a:masterClrMapping/>
  </p:clrMapOvr>
  <mc:AlternateContent xmlns:mc="http://schemas.openxmlformats.org/markup-compatibility/2006" xmlns:p14="http://schemas.microsoft.com/office/powerpoint/2010/main">
    <mc:Choice Requires="p14">
      <p:transition spd="slow" p14:dur="2000" advTm="77815"/>
    </mc:Choice>
    <mc:Fallback xmlns="">
      <p:transition spd="slow" advTm="7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98AC-80B7-4867-9476-81EAA8F21E59}"/>
              </a:ext>
            </a:extLst>
          </p:cNvPr>
          <p:cNvSpPr>
            <a:spLocks noGrp="1"/>
          </p:cNvSpPr>
          <p:nvPr>
            <p:ph type="title"/>
          </p:nvPr>
        </p:nvSpPr>
        <p:spPr>
          <a:xfrm>
            <a:off x="677333" y="227392"/>
            <a:ext cx="9668450" cy="830699"/>
          </a:xfrm>
        </p:spPr>
        <p:txBody>
          <a:bodyPr/>
          <a:lstStyle/>
          <a:p>
            <a:r>
              <a:rPr lang="en-US" dirty="0"/>
              <a:t>Frequently Asked Questions </a:t>
            </a:r>
          </a:p>
        </p:txBody>
      </p:sp>
      <p:sp>
        <p:nvSpPr>
          <p:cNvPr id="3" name="Content Placeholder 2">
            <a:extLst>
              <a:ext uri="{FF2B5EF4-FFF2-40B4-BE49-F238E27FC236}">
                <a16:creationId xmlns:a16="http://schemas.microsoft.com/office/drawing/2014/main" id="{B509A296-8370-4CF5-82E5-70E4258CD317}"/>
              </a:ext>
            </a:extLst>
          </p:cNvPr>
          <p:cNvSpPr>
            <a:spLocks noGrp="1"/>
          </p:cNvSpPr>
          <p:nvPr>
            <p:ph idx="1"/>
          </p:nvPr>
        </p:nvSpPr>
        <p:spPr>
          <a:xfrm>
            <a:off x="334433" y="1039706"/>
            <a:ext cx="9221047" cy="5590902"/>
          </a:xfrm>
        </p:spPr>
        <p:txBody>
          <a:bodyPr>
            <a:normAutofit/>
          </a:bodyPr>
          <a:lstStyle/>
          <a:p>
            <a:pPr marL="0" indent="0">
              <a:buNone/>
            </a:pPr>
            <a:r>
              <a:rPr lang="en-US" sz="1600" b="1" dirty="0"/>
              <a:t>Q: May I move into the unit as soon as I find one?</a:t>
            </a:r>
          </a:p>
          <a:p>
            <a:pPr marL="0" indent="0">
              <a:buNone/>
            </a:pPr>
            <a:r>
              <a:rPr lang="en-US" sz="1400" dirty="0"/>
              <a:t>A: The Cheyenne Housing Authority cannot tell you and the owner what date you may move in. But we can tell you when we will begin the contract (ie. payments on your behalf). We will begin the contract and payment on the first day the unit passes inspection unless you and the owner agree to a later date). If the unit has not passed this agency’s inspection and you have moved into the unit, you are responsible for that rent.</a:t>
            </a:r>
          </a:p>
          <a:p>
            <a:pPr marL="0" indent="0">
              <a:buNone/>
            </a:pPr>
            <a:endParaRPr lang="en-US" sz="1400" dirty="0"/>
          </a:p>
          <a:p>
            <a:pPr marL="0" indent="0">
              <a:buNone/>
            </a:pPr>
            <a:r>
              <a:rPr lang="en-US" sz="1600" b="1" dirty="0"/>
              <a:t>Q: What happens if I cannot pay rent? </a:t>
            </a:r>
          </a:p>
          <a:p>
            <a:pPr marL="0" indent="0">
              <a:buNone/>
            </a:pPr>
            <a:r>
              <a:rPr lang="en-US" sz="1400" dirty="0"/>
              <a:t>A: Always pay your rent. As much as we would like to end on that note, we realize there are times when situations may prevent you from complying. The decision as to what happens depends on the owner. Some owners choose to evict immediately. Contact your landlord and resolve the problem. Serious and/or repeated violations of the lease such as eviction for non-payment of rent or utilities that are shut off, or damage to unit beyond normal wear and tear can result in termination of the assistance.</a:t>
            </a:r>
          </a:p>
          <a:p>
            <a:pPr marL="0" indent="0">
              <a:buNone/>
            </a:pPr>
            <a:endParaRPr lang="en-US" sz="1400" dirty="0"/>
          </a:p>
          <a:p>
            <a:pPr marL="0" indent="0">
              <a:buNone/>
            </a:pPr>
            <a:r>
              <a:rPr lang="en-US" sz="1600" b="1" dirty="0"/>
              <a:t>Q: What should I do If someone wants to move in with me? </a:t>
            </a:r>
          </a:p>
          <a:p>
            <a:pPr marL="0" indent="0">
              <a:buNone/>
            </a:pPr>
            <a:r>
              <a:rPr lang="en-US" sz="1400" dirty="0"/>
              <a:t>A: You must request approval to add any member to the family. The Cheyenne Housing Authority and the owner must give you permission before anyone moves into your unit. Promptly notify the Cheyenne Housing Authority in writing of the birth, adoption or court-awarded custody of a child. </a:t>
            </a:r>
          </a:p>
        </p:txBody>
      </p:sp>
      <p:pic>
        <p:nvPicPr>
          <p:cNvPr id="17" name="Audio 16">
            <a:hlinkClick r:id="" action="ppaction://media"/>
            <a:extLst>
              <a:ext uri="{FF2B5EF4-FFF2-40B4-BE49-F238E27FC236}">
                <a16:creationId xmlns:a16="http://schemas.microsoft.com/office/drawing/2014/main" id="{7E9A2A3D-6D71-D307-5481-81D2420553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5" name="Picture 5" descr="A picture containing doll&#10;&#10;Description automatically generated">
            <a:extLst>
              <a:ext uri="{FF2B5EF4-FFF2-40B4-BE49-F238E27FC236}">
                <a16:creationId xmlns:a16="http://schemas.microsoft.com/office/drawing/2014/main" id="{98FDAF9D-5018-4182-7388-2887DD3E7B81}"/>
              </a:ext>
            </a:extLst>
          </p:cNvPr>
          <p:cNvPicPr>
            <a:picLocks noChangeAspect="1"/>
          </p:cNvPicPr>
          <p:nvPr/>
        </p:nvPicPr>
        <p:blipFill>
          <a:blip r:embed="rId6"/>
          <a:stretch>
            <a:fillRect/>
          </a:stretch>
        </p:blipFill>
        <p:spPr>
          <a:xfrm>
            <a:off x="9621419" y="875695"/>
            <a:ext cx="1681924" cy="4114799"/>
          </a:xfrm>
          <a:prstGeom prst="rect">
            <a:avLst/>
          </a:prstGeom>
        </p:spPr>
      </p:pic>
    </p:spTree>
    <p:extLst>
      <p:ext uri="{BB962C8B-B14F-4D97-AF65-F5344CB8AC3E}">
        <p14:creationId xmlns:p14="http://schemas.microsoft.com/office/powerpoint/2010/main" val="1233407762"/>
      </p:ext>
    </p:extLst>
  </p:cSld>
  <p:clrMapOvr>
    <a:masterClrMapping/>
  </p:clrMapOvr>
  <mc:AlternateContent xmlns:mc="http://schemas.openxmlformats.org/markup-compatibility/2006" xmlns:p14="http://schemas.microsoft.com/office/powerpoint/2010/main">
    <mc:Choice Requires="p14">
      <p:transition spd="slow" p14:dur="2000" advTm="88087"/>
    </mc:Choice>
    <mc:Fallback xmlns="">
      <p:transition spd="slow" advTm="8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4700-41E1-4E01-BB1A-689D3DF55A0C}"/>
              </a:ext>
            </a:extLst>
          </p:cNvPr>
          <p:cNvSpPr>
            <a:spLocks noGrp="1"/>
          </p:cNvSpPr>
          <p:nvPr>
            <p:ph type="title"/>
          </p:nvPr>
        </p:nvSpPr>
        <p:spPr>
          <a:xfrm>
            <a:off x="2120240" y="2446789"/>
            <a:ext cx="8596668" cy="1320800"/>
          </a:xfrm>
        </p:spPr>
        <p:txBody>
          <a:bodyPr>
            <a:normAutofit/>
          </a:bodyPr>
          <a:lstStyle/>
          <a:p>
            <a:r>
              <a:rPr lang="en-US" sz="8000" dirty="0"/>
              <a:t>Questions? </a:t>
            </a:r>
          </a:p>
        </p:txBody>
      </p:sp>
      <p:pic>
        <p:nvPicPr>
          <p:cNvPr id="30" name="Audio 29">
            <a:hlinkClick r:id="" action="ppaction://media"/>
            <a:extLst>
              <a:ext uri="{FF2B5EF4-FFF2-40B4-BE49-F238E27FC236}">
                <a16:creationId xmlns:a16="http://schemas.microsoft.com/office/drawing/2014/main" id="{92056899-8E41-8424-3BC7-69276CF312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3" name="Picture 3">
            <a:extLst>
              <a:ext uri="{FF2B5EF4-FFF2-40B4-BE49-F238E27FC236}">
                <a16:creationId xmlns:a16="http://schemas.microsoft.com/office/drawing/2014/main" id="{4FC21C62-0A1A-CE2D-F1AA-FC239BBF5F2C}"/>
              </a:ext>
            </a:extLst>
          </p:cNvPr>
          <p:cNvPicPr>
            <a:picLocks noChangeAspect="1"/>
          </p:cNvPicPr>
          <p:nvPr/>
        </p:nvPicPr>
        <p:blipFill>
          <a:blip r:embed="rId6"/>
          <a:stretch>
            <a:fillRect/>
          </a:stretch>
        </p:blipFill>
        <p:spPr>
          <a:xfrm>
            <a:off x="7566755" y="1323219"/>
            <a:ext cx="1630489" cy="4114799"/>
          </a:xfrm>
          <a:prstGeom prst="rect">
            <a:avLst/>
          </a:prstGeom>
        </p:spPr>
      </p:pic>
      <p:pic>
        <p:nvPicPr>
          <p:cNvPr id="4" name="Picture 4">
            <a:extLst>
              <a:ext uri="{FF2B5EF4-FFF2-40B4-BE49-F238E27FC236}">
                <a16:creationId xmlns:a16="http://schemas.microsoft.com/office/drawing/2014/main" id="{94970A61-E281-F863-BF3D-FE94C790E75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015067" y="4009851"/>
            <a:ext cx="4751008" cy="2188678"/>
          </a:xfrm>
          <a:prstGeom prst="rect">
            <a:avLst/>
          </a:prstGeom>
        </p:spPr>
      </p:pic>
      <p:sp>
        <p:nvSpPr>
          <p:cNvPr id="5" name="TextBox 4">
            <a:extLst>
              <a:ext uri="{FF2B5EF4-FFF2-40B4-BE49-F238E27FC236}">
                <a16:creationId xmlns:a16="http://schemas.microsoft.com/office/drawing/2014/main" id="{25CE0B81-1AC6-DAC9-76EE-F1025DB09B06}"/>
              </a:ext>
            </a:extLst>
          </p:cNvPr>
          <p:cNvSpPr txBox="1"/>
          <p:nvPr/>
        </p:nvSpPr>
        <p:spPr>
          <a:xfrm>
            <a:off x="3309257" y="5629577"/>
            <a:ext cx="2743200" cy="317500"/>
          </a:xfrm>
          <a:prstGeom prst="rect">
            <a:avLst/>
          </a:prstGeom>
        </p:spPr>
        <p:txBody>
          <a:bodyPr>
            <a:normAutofit fontScale="47500" lnSpcReduction="20000"/>
          </a:bodyPr>
          <a:lstStyle/>
          <a:p>
            <a:r>
              <a:rPr lang="en-US" dirty="0">
                <a:hlinkClick r:id="rId8"/>
              </a:rPr>
              <a:t>This Photo</a:t>
            </a:r>
            <a:r>
              <a:rPr lang="en-US" dirty="0"/>
              <a:t> by Unknown author is licensed under </a:t>
            </a:r>
            <a:r>
              <a:rPr lang="en-US" dirty="0">
                <a:hlinkClick r:id="rId9"/>
              </a:rPr>
              <a:t>CC BY-SA</a:t>
            </a:r>
            <a:r>
              <a:rPr lang="en-US" dirty="0"/>
              <a:t>.</a:t>
            </a:r>
          </a:p>
        </p:txBody>
      </p:sp>
    </p:spTree>
    <p:extLst>
      <p:ext uri="{BB962C8B-B14F-4D97-AF65-F5344CB8AC3E}">
        <p14:creationId xmlns:p14="http://schemas.microsoft.com/office/powerpoint/2010/main" val="369270573"/>
      </p:ext>
    </p:extLst>
  </p:cSld>
  <p:clrMapOvr>
    <a:masterClrMapping/>
  </p:clrMapOvr>
  <mc:AlternateContent xmlns:mc="http://schemas.openxmlformats.org/markup-compatibility/2006" xmlns:p14="http://schemas.microsoft.com/office/powerpoint/2010/main">
    <mc:Choice Requires="p14">
      <p:transition spd="slow" p14:dur="2000" advTm="22343"/>
    </mc:Choice>
    <mc:Fallback xmlns="">
      <p:transition spd="slow" advTm="2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2757-AD6E-4F44-94A5-2BB1D31C6125}"/>
              </a:ext>
            </a:extLst>
          </p:cNvPr>
          <p:cNvSpPr>
            <a:spLocks noGrp="1"/>
          </p:cNvSpPr>
          <p:nvPr>
            <p:ph type="title"/>
          </p:nvPr>
        </p:nvSpPr>
        <p:spPr>
          <a:xfrm>
            <a:off x="627000" y="1180052"/>
            <a:ext cx="8596668" cy="1320800"/>
          </a:xfrm>
        </p:spPr>
        <p:txBody>
          <a:bodyPr/>
          <a:lstStyle/>
          <a:p>
            <a:r>
              <a:rPr lang="en-US" dirty="0">
                <a:solidFill>
                  <a:srgbClr val="0070C0"/>
                </a:solidFill>
              </a:rPr>
              <a:t>Thank you for attending today’s session. </a:t>
            </a:r>
          </a:p>
        </p:txBody>
      </p:sp>
      <p:sp>
        <p:nvSpPr>
          <p:cNvPr id="3" name="Content Placeholder 2">
            <a:extLst>
              <a:ext uri="{FF2B5EF4-FFF2-40B4-BE49-F238E27FC236}">
                <a16:creationId xmlns:a16="http://schemas.microsoft.com/office/drawing/2014/main" id="{52765582-DA33-4EC1-8571-97F8E8DF1C7F}"/>
              </a:ext>
            </a:extLst>
          </p:cNvPr>
          <p:cNvSpPr>
            <a:spLocks noGrp="1"/>
          </p:cNvSpPr>
          <p:nvPr>
            <p:ph idx="1"/>
          </p:nvPr>
        </p:nvSpPr>
        <p:spPr>
          <a:xfrm>
            <a:off x="627000" y="2104769"/>
            <a:ext cx="8596668" cy="3880773"/>
          </a:xfrm>
        </p:spPr>
        <p:txBody>
          <a:bodyPr/>
          <a:lstStyle/>
          <a:p>
            <a:pPr marL="0" indent="0">
              <a:buNone/>
            </a:pPr>
            <a:r>
              <a:rPr lang="en-US" dirty="0"/>
              <a:t>Resources: </a:t>
            </a:r>
          </a:p>
          <a:p>
            <a:pPr lvl="1"/>
            <a:r>
              <a:rPr lang="en-US" dirty="0">
                <a:hlinkClick r:id="rId5"/>
              </a:rPr>
              <a:t>https://www.cheyennehousing.org</a:t>
            </a:r>
            <a:endParaRPr lang="en-US" dirty="0"/>
          </a:p>
          <a:p>
            <a:pPr marL="457200" lvl="1" indent="0">
              <a:buNone/>
            </a:pPr>
            <a:r>
              <a:rPr lang="en-US" dirty="0"/>
              <a:t>                - Briefing Packet </a:t>
            </a:r>
          </a:p>
          <a:p>
            <a:pPr marL="457200" lvl="1" indent="0">
              <a:buNone/>
            </a:pPr>
            <a:r>
              <a:rPr lang="en-US" dirty="0"/>
              <a:t>                - Briefing Video</a:t>
            </a:r>
          </a:p>
          <a:p>
            <a:pPr marL="457200" lvl="1" indent="0">
              <a:buNone/>
            </a:pPr>
            <a:r>
              <a:rPr lang="en-US" dirty="0"/>
              <a:t>                </a:t>
            </a:r>
          </a:p>
          <a:p>
            <a:pPr marL="457200" lvl="1" indent="0">
              <a:buNone/>
            </a:pPr>
            <a:endParaRPr lang="en-US" u="sng" dirty="0">
              <a:hlinkClick r:id="rId6"/>
            </a:endParaRPr>
          </a:p>
          <a:p>
            <a:pPr marL="457200" lvl="1" indent="0">
              <a:buNone/>
            </a:pPr>
            <a:r>
              <a:rPr lang="en-US" u="sng" dirty="0">
                <a:hlinkClick r:id="rId6"/>
              </a:rPr>
              <a:t>https://sitemanager.rentcafe.com/sitemanager/login.aspx</a:t>
            </a:r>
            <a:r>
              <a:rPr lang="en-US" dirty="0">
                <a:solidFill>
                  <a:srgbClr val="FF0000"/>
                </a:solidFill>
              </a:rPr>
              <a:t>       </a:t>
            </a:r>
          </a:p>
          <a:p>
            <a:pPr marL="457200" lvl="1" indent="0">
              <a:buNone/>
            </a:pPr>
            <a:r>
              <a:rPr lang="en-US" dirty="0">
                <a:solidFill>
                  <a:srgbClr val="FF0000"/>
                </a:solidFill>
              </a:rPr>
              <a:t>                      </a:t>
            </a:r>
          </a:p>
          <a:p>
            <a:pPr lvl="1"/>
            <a:r>
              <a:rPr lang="en-US" dirty="0"/>
              <a:t>CHA Housing Specialist: 307-633-8333</a:t>
            </a:r>
          </a:p>
        </p:txBody>
      </p:sp>
      <p:pic>
        <p:nvPicPr>
          <p:cNvPr id="32" name="Audio 31">
            <a:hlinkClick r:id="" action="ppaction://media"/>
            <a:extLst>
              <a:ext uri="{FF2B5EF4-FFF2-40B4-BE49-F238E27FC236}">
                <a16:creationId xmlns:a16="http://schemas.microsoft.com/office/drawing/2014/main" id="{427E5647-EA97-8D6C-0AE2-14381C6FE7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pic>
        <p:nvPicPr>
          <p:cNvPr id="4" name="Picture 4">
            <a:extLst>
              <a:ext uri="{FF2B5EF4-FFF2-40B4-BE49-F238E27FC236}">
                <a16:creationId xmlns:a16="http://schemas.microsoft.com/office/drawing/2014/main" id="{76E9535A-23E5-9686-2D3B-A909305A2D44}"/>
              </a:ext>
            </a:extLst>
          </p:cNvPr>
          <p:cNvPicPr>
            <a:picLocks noChangeAspect="1"/>
          </p:cNvPicPr>
          <p:nvPr/>
        </p:nvPicPr>
        <p:blipFill>
          <a:blip r:embed="rId8"/>
          <a:stretch>
            <a:fillRect/>
          </a:stretch>
        </p:blipFill>
        <p:spPr>
          <a:xfrm>
            <a:off x="8335867" y="1879600"/>
            <a:ext cx="2124265" cy="4114799"/>
          </a:xfrm>
          <a:prstGeom prst="rect">
            <a:avLst/>
          </a:prstGeom>
        </p:spPr>
      </p:pic>
    </p:spTree>
    <p:extLst>
      <p:ext uri="{BB962C8B-B14F-4D97-AF65-F5344CB8AC3E}">
        <p14:creationId xmlns:p14="http://schemas.microsoft.com/office/powerpoint/2010/main" val="2776133623"/>
      </p:ext>
    </p:extLst>
  </p:cSld>
  <p:clrMapOvr>
    <a:masterClrMapping/>
  </p:clrMapOvr>
  <mc:AlternateContent xmlns:mc="http://schemas.openxmlformats.org/markup-compatibility/2006" xmlns:p14="http://schemas.microsoft.com/office/powerpoint/2010/main">
    <mc:Choice Requires="p14">
      <p:transition spd="slow" p14:dur="2000" advTm="33153"/>
    </mc:Choice>
    <mc:Fallback xmlns="">
      <p:transition spd="slow" advTm="3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10A08A-BB35-4D2C-901B-C0200C4FE4BF}"/>
              </a:ext>
            </a:extLst>
          </p:cNvPr>
          <p:cNvSpPr txBox="1"/>
          <p:nvPr/>
        </p:nvSpPr>
        <p:spPr>
          <a:xfrm>
            <a:off x="827508" y="335845"/>
            <a:ext cx="6371386" cy="6463308"/>
          </a:xfrm>
          <a:prstGeom prst="rect">
            <a:avLst/>
          </a:prstGeom>
          <a:noFill/>
        </p:spPr>
        <p:txBody>
          <a:bodyPr wrap="square" rtlCol="0">
            <a:spAutoFit/>
          </a:bodyPr>
          <a:lstStyle/>
          <a:p>
            <a:r>
              <a:rPr lang="en-US" b="1" u="sng" dirty="0"/>
              <a:t>Program Overview –  online for easy access and review </a:t>
            </a:r>
          </a:p>
          <a:p>
            <a:endParaRPr lang="en-US" b="1" u="sng" dirty="0"/>
          </a:p>
          <a:p>
            <a:r>
              <a:rPr lang="en-US" dirty="0"/>
              <a:t> - </a:t>
            </a:r>
            <a:r>
              <a:rPr lang="en-US" dirty="0">
                <a:hlinkClick r:id="rId5"/>
              </a:rPr>
              <a:t>Briefing Video | Cheyenne Housing Authority</a:t>
            </a:r>
            <a:endParaRPr lang="en-US" dirty="0"/>
          </a:p>
          <a:p>
            <a:endParaRPr lang="en-US" dirty="0"/>
          </a:p>
          <a:p>
            <a:r>
              <a:rPr lang="en-US" dirty="0"/>
              <a:t>             - Description of how the program works</a:t>
            </a:r>
          </a:p>
          <a:p>
            <a:r>
              <a:rPr lang="en-US" dirty="0"/>
              <a:t>             - Housing Agency’s responsibility </a:t>
            </a:r>
          </a:p>
          <a:p>
            <a:r>
              <a:rPr lang="en-US" dirty="0"/>
              <a:t>             - Family responsibilities overview </a:t>
            </a:r>
          </a:p>
          <a:p>
            <a:r>
              <a:rPr lang="en-US" dirty="0"/>
              <a:t>             - Landlord Responsibility </a:t>
            </a:r>
          </a:p>
          <a:p>
            <a:r>
              <a:rPr lang="en-US" dirty="0"/>
              <a:t>             - Forms you need to complete</a:t>
            </a:r>
          </a:p>
          <a:p>
            <a:r>
              <a:rPr lang="en-US" dirty="0"/>
              <a:t>             - your responsibilities on the program</a:t>
            </a:r>
          </a:p>
          <a:p>
            <a:endParaRPr lang="en-US" dirty="0"/>
          </a:p>
          <a:p>
            <a:r>
              <a:rPr lang="en-US" dirty="0"/>
              <a:t> - </a:t>
            </a:r>
            <a:r>
              <a:rPr lang="en-US" dirty="0">
                <a:hlinkClick r:id="rId6"/>
              </a:rPr>
              <a:t>HCV Briefing Packet | Cheyenne Housing Authority</a:t>
            </a:r>
            <a:endParaRPr lang="en-US" dirty="0"/>
          </a:p>
          <a:p>
            <a:endParaRPr lang="en-US" dirty="0"/>
          </a:p>
          <a:p>
            <a:r>
              <a:rPr lang="en-US" dirty="0"/>
              <a:t>             - A Good Place to Live</a:t>
            </a:r>
          </a:p>
          <a:p>
            <a:r>
              <a:rPr lang="en-US" dirty="0"/>
              <a:t>             - Voucher Terms /extensions </a:t>
            </a:r>
          </a:p>
          <a:p>
            <a:r>
              <a:rPr lang="en-US" dirty="0"/>
              <a:t>             - Maximum allowable rent </a:t>
            </a:r>
          </a:p>
          <a:p>
            <a:r>
              <a:rPr lang="en-US" dirty="0"/>
              <a:t>             - Payment standards and utility allowance </a:t>
            </a:r>
          </a:p>
          <a:p>
            <a:r>
              <a:rPr lang="en-US" dirty="0"/>
              <a:t>             - RFTA form </a:t>
            </a:r>
          </a:p>
          <a:p>
            <a:r>
              <a:rPr lang="en-US" dirty="0"/>
              <a:t>             - Tenancy Addendum </a:t>
            </a:r>
          </a:p>
          <a:p>
            <a:r>
              <a:rPr lang="en-US" dirty="0"/>
              <a:t>             - What you should know about EIV</a:t>
            </a:r>
          </a:p>
          <a:p>
            <a:r>
              <a:rPr lang="en-US" dirty="0"/>
              <a:t>		- Requesting a Reasonable Accommodation</a:t>
            </a:r>
          </a:p>
          <a:p>
            <a:r>
              <a:rPr lang="en-US" dirty="0"/>
              <a:t>             - and more…</a:t>
            </a:r>
          </a:p>
          <a:p>
            <a:endParaRPr lang="en-US" dirty="0"/>
          </a:p>
        </p:txBody>
      </p:sp>
      <p:pic>
        <p:nvPicPr>
          <p:cNvPr id="3" name="Picture 3">
            <a:extLst>
              <a:ext uri="{FF2B5EF4-FFF2-40B4-BE49-F238E27FC236}">
                <a16:creationId xmlns:a16="http://schemas.microsoft.com/office/drawing/2014/main" id="{A8D66939-AC03-4ABF-8FE5-787884A282B9}"/>
              </a:ext>
            </a:extLst>
          </p:cNvPr>
          <p:cNvPicPr>
            <a:picLocks noChangeAspect="1"/>
          </p:cNvPicPr>
          <p:nvPr/>
        </p:nvPicPr>
        <p:blipFill>
          <a:blip r:embed="rId7"/>
          <a:stretch>
            <a:fillRect/>
          </a:stretch>
        </p:blipFill>
        <p:spPr>
          <a:xfrm>
            <a:off x="6591272" y="1747521"/>
            <a:ext cx="1105852" cy="4114798"/>
          </a:xfrm>
          <a:prstGeom prst="rect">
            <a:avLst/>
          </a:prstGeom>
        </p:spPr>
      </p:pic>
      <p:pic>
        <p:nvPicPr>
          <p:cNvPr id="4" name="Picture 4" descr="Información Lapis Escuela · Imagen gratis en Pixabay">
            <a:extLst>
              <a:ext uri="{FF2B5EF4-FFF2-40B4-BE49-F238E27FC236}">
                <a16:creationId xmlns:a16="http://schemas.microsoft.com/office/drawing/2014/main" id="{331CCE7A-DC0B-4633-94BF-951324EA2207}"/>
              </a:ext>
            </a:extLst>
          </p:cNvPr>
          <p:cNvPicPr>
            <a:picLocks noChangeAspect="1"/>
          </p:cNvPicPr>
          <p:nvPr/>
        </p:nvPicPr>
        <p:blipFill>
          <a:blip r:embed="rId8"/>
          <a:stretch>
            <a:fillRect/>
          </a:stretch>
        </p:blipFill>
        <p:spPr>
          <a:xfrm>
            <a:off x="8178800" y="1648460"/>
            <a:ext cx="2743200" cy="2057400"/>
          </a:xfrm>
          <a:prstGeom prst="rect">
            <a:avLst/>
          </a:prstGeom>
        </p:spPr>
      </p:pic>
      <p:sp>
        <p:nvSpPr>
          <p:cNvPr id="7" name="TextBox 6">
            <a:extLst>
              <a:ext uri="{FF2B5EF4-FFF2-40B4-BE49-F238E27FC236}">
                <a16:creationId xmlns:a16="http://schemas.microsoft.com/office/drawing/2014/main" id="{D79D678E-C4F6-6872-4F3B-D6D3FDD37E7E}"/>
              </a:ext>
            </a:extLst>
          </p:cNvPr>
          <p:cNvSpPr txBox="1"/>
          <p:nvPr/>
        </p:nvSpPr>
        <p:spPr>
          <a:xfrm>
            <a:off x="7913717" y="3804920"/>
            <a:ext cx="3990108" cy="523220"/>
          </a:xfrm>
          <a:prstGeom prst="rect">
            <a:avLst/>
          </a:prstGeom>
          <a:noFill/>
        </p:spPr>
        <p:txBody>
          <a:bodyPr wrap="square" rtlCol="0">
            <a:spAutoFit/>
          </a:bodyPr>
          <a:lstStyle/>
          <a:p>
            <a:r>
              <a:rPr lang="en-US" sz="2800" b="1" dirty="0">
                <a:solidFill>
                  <a:schemeClr val="accent5">
                    <a:lumMod val="50000"/>
                  </a:schemeClr>
                </a:solidFill>
              </a:rPr>
              <a:t>CheyenneHousing.org</a:t>
            </a:r>
          </a:p>
        </p:txBody>
      </p:sp>
      <p:pic>
        <p:nvPicPr>
          <p:cNvPr id="29" name="Audio 28">
            <a:hlinkClick r:id="" action="ppaction://media"/>
            <a:extLst>
              <a:ext uri="{FF2B5EF4-FFF2-40B4-BE49-F238E27FC236}">
                <a16:creationId xmlns:a16="http://schemas.microsoft.com/office/drawing/2014/main" id="{EBB25745-5BB1-B502-B1CF-619E6DB2219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1471869"/>
      </p:ext>
    </p:extLst>
  </p:cSld>
  <p:clrMapOvr>
    <a:masterClrMapping/>
  </p:clrMapOvr>
  <mc:AlternateContent xmlns:mc="http://schemas.openxmlformats.org/markup-compatibility/2006" xmlns:p14="http://schemas.microsoft.com/office/powerpoint/2010/main">
    <mc:Choice Requires="p14">
      <p:transition spd="slow" p14:dur="2000" advTm="30486"/>
    </mc:Choice>
    <mc:Fallback xmlns="">
      <p:transition spd="slow" advTm="30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A2DE-13E7-473C-B36D-F3C729BF7838}"/>
              </a:ext>
            </a:extLst>
          </p:cNvPr>
          <p:cNvSpPr>
            <a:spLocks noGrp="1"/>
          </p:cNvSpPr>
          <p:nvPr>
            <p:ph type="title"/>
          </p:nvPr>
        </p:nvSpPr>
        <p:spPr/>
        <p:txBody>
          <a:bodyPr>
            <a:normAutofit fontScale="90000"/>
          </a:bodyPr>
          <a:lstStyle/>
          <a:p>
            <a:r>
              <a:rPr lang="en-US" b="1" dirty="0"/>
              <a:t>Reasonable Accommodation/Modifications Requests</a:t>
            </a:r>
          </a:p>
        </p:txBody>
      </p:sp>
      <p:sp>
        <p:nvSpPr>
          <p:cNvPr id="3" name="Content Placeholder 2">
            <a:extLst>
              <a:ext uri="{FF2B5EF4-FFF2-40B4-BE49-F238E27FC236}">
                <a16:creationId xmlns:a16="http://schemas.microsoft.com/office/drawing/2014/main" id="{E95E2DDF-C540-4EC9-8C7A-F12D8ADBDFB1}"/>
              </a:ext>
            </a:extLst>
          </p:cNvPr>
          <p:cNvSpPr>
            <a:spLocks noGrp="1"/>
          </p:cNvSpPr>
          <p:nvPr>
            <p:ph idx="1"/>
          </p:nvPr>
        </p:nvSpPr>
        <p:spPr>
          <a:xfrm>
            <a:off x="677334" y="2160589"/>
            <a:ext cx="8596668" cy="4169873"/>
          </a:xfrm>
        </p:spPr>
        <p:txBody>
          <a:bodyPr>
            <a:normAutofit fontScale="92500" lnSpcReduction="10000"/>
          </a:bodyPr>
          <a:lstStyle/>
          <a:p>
            <a:r>
              <a:rPr lang="en-US" dirty="0"/>
              <a:t>A reasonable accommodation is a change, exception, or adjustment to a rule, policy, practice, or service that may be necessary for a person with disabilities to have an equal opportunity to use and enjoy a dwelling, including public and common use spaces, or to fulfill their program obligations.</a:t>
            </a:r>
          </a:p>
          <a:p>
            <a:r>
              <a:rPr lang="en-US" dirty="0"/>
              <a:t>A reasonable accommodation or modification may be requested at any time either verbally or in writing.</a:t>
            </a:r>
          </a:p>
          <a:p>
            <a:r>
              <a:rPr lang="en-US" dirty="0"/>
              <a:t>CHA will provide a form that you may but are not required to use that indicates what information CHA will need to evaluate your request. </a:t>
            </a:r>
          </a:p>
          <a:p>
            <a:r>
              <a:rPr lang="en-US" dirty="0">
                <a:solidFill>
                  <a:schemeClr val="tx1"/>
                </a:solidFill>
              </a:rPr>
              <a:t>Verification from a Qualified Individual such as a doctor or other medical professional, peer support group, non-medical service agency, or reliable third party who is in a position to know about the individual’s disability can also but is not required to be provided on this form. </a:t>
            </a:r>
            <a:endParaRPr lang="en-US" dirty="0"/>
          </a:p>
          <a:p>
            <a:r>
              <a:rPr lang="en-US" dirty="0"/>
              <a:t>If you require a reasonable accommodation or modification, please let us know so that we can be of assistance in this process.</a:t>
            </a:r>
          </a:p>
        </p:txBody>
      </p:sp>
      <p:pic>
        <p:nvPicPr>
          <p:cNvPr id="7" name="Audio 6">
            <a:hlinkClick r:id="" action="ppaction://media"/>
            <a:extLst>
              <a:ext uri="{FF2B5EF4-FFF2-40B4-BE49-F238E27FC236}">
                <a16:creationId xmlns:a16="http://schemas.microsoft.com/office/drawing/2014/main" id="{6466D7B6-86A5-4F33-9CDD-5BD26BACE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2739794"/>
      </p:ext>
    </p:extLst>
  </p:cSld>
  <p:clrMapOvr>
    <a:masterClrMapping/>
  </p:clrMapOvr>
  <mc:AlternateContent xmlns:mc="http://schemas.openxmlformats.org/markup-compatibility/2006" xmlns:p14="http://schemas.microsoft.com/office/powerpoint/2010/main">
    <mc:Choice Requires="p14">
      <p:transition spd="slow" p14:dur="2000" advTm="61445"/>
    </mc:Choice>
    <mc:Fallback xmlns="">
      <p:transition spd="slow" advTm="6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74F4-83B2-40F3-9B54-ACF5C48204BB}"/>
              </a:ext>
            </a:extLst>
          </p:cNvPr>
          <p:cNvSpPr>
            <a:spLocks noGrp="1"/>
          </p:cNvSpPr>
          <p:nvPr>
            <p:ph type="title"/>
          </p:nvPr>
        </p:nvSpPr>
        <p:spPr>
          <a:xfrm>
            <a:off x="971878" y="175847"/>
            <a:ext cx="8596668" cy="597877"/>
          </a:xfrm>
        </p:spPr>
        <p:txBody>
          <a:bodyPr>
            <a:normAutofit fontScale="90000"/>
          </a:bodyPr>
          <a:lstStyle/>
          <a:p>
            <a:pPr algn="ctr"/>
            <a:r>
              <a:rPr lang="en-US" b="1" dirty="0"/>
              <a:t>Voucher</a:t>
            </a:r>
            <a:r>
              <a:rPr lang="en-US" dirty="0"/>
              <a:t> </a:t>
            </a:r>
          </a:p>
        </p:txBody>
      </p:sp>
      <p:sp>
        <p:nvSpPr>
          <p:cNvPr id="3" name="Content Placeholder 2">
            <a:extLst>
              <a:ext uri="{FF2B5EF4-FFF2-40B4-BE49-F238E27FC236}">
                <a16:creationId xmlns:a16="http://schemas.microsoft.com/office/drawing/2014/main" id="{30DB9AE9-7C1F-4784-B1B3-E790C5FCBAEC}"/>
              </a:ext>
            </a:extLst>
          </p:cNvPr>
          <p:cNvSpPr>
            <a:spLocks noGrp="1"/>
          </p:cNvSpPr>
          <p:nvPr>
            <p:ph idx="1"/>
          </p:nvPr>
        </p:nvSpPr>
        <p:spPr>
          <a:xfrm>
            <a:off x="382789" y="405942"/>
            <a:ext cx="9185757" cy="5679830"/>
          </a:xfrm>
        </p:spPr>
        <p:txBody>
          <a:bodyPr>
            <a:normAutofit/>
          </a:bodyPr>
          <a:lstStyle/>
          <a:p>
            <a:pPr marL="0" indent="0">
              <a:buNone/>
            </a:pPr>
            <a:endParaRPr lang="en-US" dirty="0"/>
          </a:p>
          <a:p>
            <a:r>
              <a:rPr lang="en-US" dirty="0"/>
              <a:t>The Voucher is the family’s authorization to search for housing. The voucher is evidence that the PHA has determined the family to be eligible for the program</a:t>
            </a:r>
          </a:p>
          <a:p>
            <a:r>
              <a:rPr lang="en-US" dirty="0"/>
              <a:t>You have 120-days from the issuance date to find a suitable unit. As this is the maximum allotted time allowed by HUD, no further extensions can be approved</a:t>
            </a:r>
          </a:p>
          <a:p>
            <a:r>
              <a:rPr lang="en-US" dirty="0"/>
              <a:t>The voucher specifies the bedroom size that the family qualifies. (next slide) </a:t>
            </a:r>
          </a:p>
          <a:p>
            <a:pPr marL="0" indent="0">
              <a:buNone/>
            </a:pPr>
            <a:r>
              <a:rPr lang="en-US" dirty="0"/>
              <a:t>               - Under the unit size – will be covered by the CHA </a:t>
            </a:r>
          </a:p>
          <a:p>
            <a:pPr marL="0" indent="0">
              <a:buNone/>
            </a:pPr>
            <a:r>
              <a:rPr lang="en-US" dirty="0"/>
              <a:t>              - Over the unit size – Family will be responsible for the difference  (40% rule) </a:t>
            </a:r>
          </a:p>
          <a:p>
            <a:r>
              <a:rPr lang="en-US" dirty="0"/>
              <a:t>Time will pause on your voucher once you have found a unit and turned in the required documents. At that point the CHA must determine if the unit you selected is suitable based on a variety of factors. All of this information what we will go over in the upcoming slides             </a:t>
            </a:r>
          </a:p>
          <a:p>
            <a:r>
              <a:rPr lang="en-US" dirty="0"/>
              <a:t>Please read the entire Voucher as it lists all of the family’s Obligations under the program </a:t>
            </a:r>
          </a:p>
          <a:p>
            <a:r>
              <a:rPr lang="en-US" dirty="0">
                <a:solidFill>
                  <a:srgbClr val="FF0000"/>
                </a:solidFill>
              </a:rPr>
              <a:t>You may be able to utilize your voucher at your current residence.  					    Talk to your landlord first. This is the fastest way to get assistance!</a:t>
            </a:r>
          </a:p>
          <a:p>
            <a:endParaRPr lang="en-US" dirty="0"/>
          </a:p>
        </p:txBody>
      </p:sp>
      <p:pic>
        <p:nvPicPr>
          <p:cNvPr id="31" name="Audio 30">
            <a:hlinkClick r:id="" action="ppaction://media"/>
            <a:extLst>
              <a:ext uri="{FF2B5EF4-FFF2-40B4-BE49-F238E27FC236}">
                <a16:creationId xmlns:a16="http://schemas.microsoft.com/office/drawing/2014/main" id="{178B3675-B554-C813-AD27-636618D5D6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5" descr="Calendar">
            <a:extLst>
              <a:ext uri="{FF2B5EF4-FFF2-40B4-BE49-F238E27FC236}">
                <a16:creationId xmlns:a16="http://schemas.microsoft.com/office/drawing/2014/main" id="{C9A977DD-546C-62EE-65E0-A49DD37A3627}"/>
              </a:ext>
            </a:extLst>
          </p:cNvPr>
          <p:cNvPicPr>
            <a:picLocks noChangeAspect="1"/>
          </p:cNvPicPr>
          <p:nvPr/>
        </p:nvPicPr>
        <p:blipFill>
          <a:blip r:embed="rId6"/>
          <a:stretch>
            <a:fillRect/>
          </a:stretch>
        </p:blipFill>
        <p:spPr>
          <a:xfrm>
            <a:off x="9174480" y="726663"/>
            <a:ext cx="2743199" cy="1980753"/>
          </a:xfrm>
          <a:prstGeom prst="rect">
            <a:avLst/>
          </a:prstGeom>
        </p:spPr>
      </p:pic>
      <p:pic>
        <p:nvPicPr>
          <p:cNvPr id="6" name="Picture 6">
            <a:extLst>
              <a:ext uri="{FF2B5EF4-FFF2-40B4-BE49-F238E27FC236}">
                <a16:creationId xmlns:a16="http://schemas.microsoft.com/office/drawing/2014/main" id="{B88104C9-97B0-819C-B235-81ED6FEE79EA}"/>
              </a:ext>
            </a:extLst>
          </p:cNvPr>
          <p:cNvPicPr>
            <a:picLocks noChangeAspect="1"/>
          </p:cNvPicPr>
          <p:nvPr/>
        </p:nvPicPr>
        <p:blipFill>
          <a:blip r:embed="rId7"/>
          <a:stretch>
            <a:fillRect/>
          </a:stretch>
        </p:blipFill>
        <p:spPr>
          <a:xfrm>
            <a:off x="9687115" y="2743200"/>
            <a:ext cx="1717929" cy="4114800"/>
          </a:xfrm>
          <a:prstGeom prst="rect">
            <a:avLst/>
          </a:prstGeom>
        </p:spPr>
      </p:pic>
    </p:spTree>
    <p:extLst>
      <p:ext uri="{BB962C8B-B14F-4D97-AF65-F5344CB8AC3E}">
        <p14:creationId xmlns:p14="http://schemas.microsoft.com/office/powerpoint/2010/main" val="2512735352"/>
      </p:ext>
    </p:extLst>
  </p:cSld>
  <p:clrMapOvr>
    <a:masterClrMapping/>
  </p:clrMapOvr>
  <mc:AlternateContent xmlns:mc="http://schemas.openxmlformats.org/markup-compatibility/2006" xmlns:p14="http://schemas.microsoft.com/office/powerpoint/2010/main">
    <mc:Choice Requires="p14">
      <p:transition spd="slow" p14:dur="2000" advTm="40081"/>
    </mc:Choice>
    <mc:Fallback xmlns="">
      <p:transition spd="slow" advTm="4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5" name="Content Placeholder 4" descr="Pins in a map">
            <a:extLst>
              <a:ext uri="{FF2B5EF4-FFF2-40B4-BE49-F238E27FC236}">
                <a16:creationId xmlns:a16="http://schemas.microsoft.com/office/drawing/2014/main" id="{8974E55B-D756-68A4-BD39-9F3CCC68F5D8}"/>
              </a:ext>
            </a:extLst>
          </p:cNvPr>
          <p:cNvPicPr>
            <a:picLocks noGrp="1" noChangeAspect="1"/>
          </p:cNvPicPr>
          <p:nvPr>
            <p:ph idx="1"/>
          </p:nvPr>
        </p:nvPicPr>
        <p:blipFill>
          <a:blip r:embed="rId5"/>
          <a:srcRect l="17853" t="3945" r="8081" b="-1"/>
          <a:stretch/>
        </p:blipFill>
        <p:spPr>
          <a:xfrm>
            <a:off x="7017026" y="-1"/>
            <a:ext cx="5174974"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DA7D242-0343-31F6-7CC5-9491A47E0EB7}"/>
              </a:ext>
            </a:extLst>
          </p:cNvPr>
          <p:cNvSpPr>
            <a:spLocks noGrp="1"/>
          </p:cNvSpPr>
          <p:nvPr>
            <p:ph type="title"/>
          </p:nvPr>
        </p:nvSpPr>
        <p:spPr>
          <a:xfrm>
            <a:off x="1601788" y="167918"/>
            <a:ext cx="4088190" cy="2369093"/>
          </a:xfrm>
        </p:spPr>
        <p:txBody>
          <a:bodyPr vert="horz" lIns="91440" tIns="45720" rIns="91440" bIns="45720" rtlCol="0" anchor="b">
            <a:normAutofit/>
          </a:bodyPr>
          <a:lstStyle/>
          <a:p>
            <a:pPr algn="r">
              <a:lnSpc>
                <a:spcPct val="90000"/>
              </a:lnSpc>
            </a:pPr>
            <a:r>
              <a:rPr lang="en-US" sz="3400" dirty="0"/>
              <a:t>Where you can utilize your Voucher from the Cheyenne Housing Authority </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extBox 5">
            <a:extLst>
              <a:ext uri="{FF2B5EF4-FFF2-40B4-BE49-F238E27FC236}">
                <a16:creationId xmlns:a16="http://schemas.microsoft.com/office/drawing/2014/main" id="{9113F3B4-4D07-1328-CE53-7A41028DEE2F}"/>
              </a:ext>
            </a:extLst>
          </p:cNvPr>
          <p:cNvSpPr txBox="1"/>
          <p:nvPr/>
        </p:nvSpPr>
        <p:spPr>
          <a:xfrm>
            <a:off x="1182642" y="2794008"/>
            <a:ext cx="5536390" cy="3539430"/>
          </a:xfrm>
          <a:prstGeom prst="rect">
            <a:avLst/>
          </a:prstGeom>
          <a:noFill/>
        </p:spPr>
        <p:txBody>
          <a:bodyPr wrap="square" rtlCol="0">
            <a:spAutoFit/>
          </a:bodyPr>
          <a:lstStyle/>
          <a:p>
            <a:r>
              <a:rPr lang="en-US" sz="2800" b="1" dirty="0"/>
              <a:t>Cheyenne, Laramie County</a:t>
            </a:r>
          </a:p>
          <a:p>
            <a:r>
              <a:rPr lang="en-US" sz="2800" b="1" dirty="0"/>
              <a:t>Town of Laramie</a:t>
            </a:r>
          </a:p>
          <a:p>
            <a:r>
              <a:rPr lang="en-US" sz="2800" b="1" dirty="0"/>
              <a:t>Rawlins</a:t>
            </a:r>
          </a:p>
          <a:p>
            <a:r>
              <a:rPr lang="en-US" sz="2800" b="1" dirty="0"/>
              <a:t>Lander/Riverton</a:t>
            </a:r>
          </a:p>
          <a:p>
            <a:r>
              <a:rPr lang="en-US" sz="2800" b="1" dirty="0"/>
              <a:t>Cody/Powell</a:t>
            </a:r>
          </a:p>
          <a:p>
            <a:r>
              <a:rPr lang="en-US" sz="2800" b="1" dirty="0"/>
              <a:t>Sheridan</a:t>
            </a:r>
          </a:p>
          <a:p>
            <a:r>
              <a:rPr lang="en-US" sz="2800" b="1" dirty="0"/>
              <a:t>Buffalo</a:t>
            </a:r>
          </a:p>
          <a:p>
            <a:r>
              <a:rPr lang="en-US" sz="2800" b="1" dirty="0"/>
              <a:t>Gillette/Wright</a:t>
            </a:r>
          </a:p>
        </p:txBody>
      </p:sp>
      <p:pic>
        <p:nvPicPr>
          <p:cNvPr id="41" name="Audio 40">
            <a:hlinkClick r:id="" action="ppaction://media"/>
            <a:extLst>
              <a:ext uri="{FF2B5EF4-FFF2-40B4-BE49-F238E27FC236}">
                <a16:creationId xmlns:a16="http://schemas.microsoft.com/office/drawing/2014/main" id="{7B2A94EC-09B1-C2C1-D99F-A924F2699E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6053626"/>
      </p:ext>
    </p:extLst>
  </p:cSld>
  <p:clrMapOvr>
    <a:masterClrMapping/>
  </p:clrMapOvr>
  <mc:AlternateContent xmlns:mc="http://schemas.openxmlformats.org/markup-compatibility/2006" xmlns:p14="http://schemas.microsoft.com/office/powerpoint/2010/main">
    <mc:Choice Requires="p14">
      <p:transition spd="slow" p14:dur="2000" advTm="15776"/>
    </mc:Choice>
    <mc:Fallback xmlns="">
      <p:transition spd="slow" advTm="1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9CDF-CF3E-1970-2B88-4FA00039C64C}"/>
              </a:ext>
            </a:extLst>
          </p:cNvPr>
          <p:cNvSpPr>
            <a:spLocks noGrp="1"/>
          </p:cNvSpPr>
          <p:nvPr>
            <p:ph type="title"/>
          </p:nvPr>
        </p:nvSpPr>
        <p:spPr>
          <a:xfrm>
            <a:off x="5536734" y="609600"/>
            <a:ext cx="3737268" cy="1320800"/>
          </a:xfrm>
        </p:spPr>
        <p:txBody>
          <a:bodyPr>
            <a:normAutofit/>
          </a:bodyPr>
          <a:lstStyle/>
          <a:p>
            <a:r>
              <a:rPr lang="en-US" dirty="0"/>
              <a:t>Portability</a:t>
            </a:r>
          </a:p>
        </p:txBody>
      </p:sp>
      <p:sp>
        <p:nvSpPr>
          <p:cNvPr id="9" name="Content Placeholder 8">
            <a:extLst>
              <a:ext uri="{FF2B5EF4-FFF2-40B4-BE49-F238E27FC236}">
                <a16:creationId xmlns:a16="http://schemas.microsoft.com/office/drawing/2014/main" id="{B84D1FF9-DEF0-16DE-F36A-B1ECB5F45B75}"/>
              </a:ext>
            </a:extLst>
          </p:cNvPr>
          <p:cNvSpPr>
            <a:spLocks noGrp="1"/>
          </p:cNvSpPr>
          <p:nvPr>
            <p:ph idx="1"/>
          </p:nvPr>
        </p:nvSpPr>
        <p:spPr>
          <a:xfrm>
            <a:off x="5209563" y="2160589"/>
            <a:ext cx="4064439" cy="3880773"/>
          </a:xfrm>
        </p:spPr>
        <p:txBody>
          <a:bodyPr>
            <a:normAutofit/>
          </a:bodyPr>
          <a:lstStyle/>
          <a:p>
            <a:r>
              <a:rPr lang="en-US" sz="2000" b="1" dirty="0"/>
              <a:t>Possible to port/transfer your Voucher if you qualify</a:t>
            </a:r>
          </a:p>
          <a:p>
            <a:r>
              <a:rPr lang="en-US" sz="2000" b="1" dirty="0"/>
              <a:t>You must have lived in one of CHA’s jurisdictions when you submitted your preapplication to be placed on the waiting list.</a:t>
            </a:r>
          </a:p>
          <a:p>
            <a:r>
              <a:rPr lang="en-US" sz="2000" b="1" dirty="0"/>
              <a:t>You may port your Voucher after you have lived in one of CHA’s jurisdictions for one year</a:t>
            </a:r>
          </a:p>
        </p:txBody>
      </p:sp>
      <p:pic>
        <p:nvPicPr>
          <p:cNvPr id="5" name="Content Placeholder 4" descr="Teddy bear sitting on a box in front of a piled cardboard boxes">
            <a:extLst>
              <a:ext uri="{FF2B5EF4-FFF2-40B4-BE49-F238E27FC236}">
                <a16:creationId xmlns:a16="http://schemas.microsoft.com/office/drawing/2014/main" id="{60BF5D76-103F-084E-9926-DDE496613AF0}"/>
              </a:ext>
            </a:extLst>
          </p:cNvPr>
          <p:cNvPicPr>
            <a:picLocks noChangeAspect="1"/>
          </p:cNvPicPr>
          <p:nvPr/>
        </p:nvPicPr>
        <p:blipFill>
          <a:blip r:embed="rId5"/>
          <a:srcRect l="21795" r="25695" b="-2"/>
          <a:stretch/>
        </p:blipFill>
        <p:spPr>
          <a:xfrm>
            <a:off x="20" y="-1"/>
            <a:ext cx="4870154"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1" name="Audio 30">
            <a:hlinkClick r:id="" action="ppaction://media"/>
            <a:extLst>
              <a:ext uri="{FF2B5EF4-FFF2-40B4-BE49-F238E27FC236}">
                <a16:creationId xmlns:a16="http://schemas.microsoft.com/office/drawing/2014/main" id="{47187878-D281-B321-0AB0-42E13A0C1E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77807329"/>
      </p:ext>
    </p:extLst>
  </p:cSld>
  <p:clrMapOvr>
    <a:masterClrMapping/>
  </p:clrMapOvr>
  <mc:AlternateContent xmlns:mc="http://schemas.openxmlformats.org/markup-compatibility/2006" xmlns:p14="http://schemas.microsoft.com/office/powerpoint/2010/main">
    <mc:Choice Requires="p14">
      <p:transition spd="slow" p14:dur="2000" advTm="25538"/>
    </mc:Choice>
    <mc:Fallback xmlns="">
      <p:transition spd="slow" advTm="2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990D-99CB-45DF-A9F3-F7E12F80373A}"/>
              </a:ext>
            </a:extLst>
          </p:cNvPr>
          <p:cNvSpPr>
            <a:spLocks noGrp="1"/>
          </p:cNvSpPr>
          <p:nvPr>
            <p:ph type="title"/>
          </p:nvPr>
        </p:nvSpPr>
        <p:spPr>
          <a:xfrm>
            <a:off x="626534" y="0"/>
            <a:ext cx="8596668" cy="685800"/>
          </a:xfrm>
        </p:spPr>
        <p:txBody>
          <a:bodyPr/>
          <a:lstStyle/>
          <a:p>
            <a:pPr algn="ctr"/>
            <a:r>
              <a:rPr lang="en-US" dirty="0"/>
              <a:t>Subsidy Standards</a:t>
            </a:r>
          </a:p>
        </p:txBody>
      </p:sp>
      <p:graphicFrame>
        <p:nvGraphicFramePr>
          <p:cNvPr id="7" name="Table 6">
            <a:extLst>
              <a:ext uri="{FF2B5EF4-FFF2-40B4-BE49-F238E27FC236}">
                <a16:creationId xmlns:a16="http://schemas.microsoft.com/office/drawing/2014/main" id="{CD61B2BE-0518-4C80-A364-4B1FB8374DF7}"/>
              </a:ext>
            </a:extLst>
          </p:cNvPr>
          <p:cNvGraphicFramePr>
            <a:graphicFrameLocks noGrp="1"/>
          </p:cNvGraphicFramePr>
          <p:nvPr>
            <p:extLst>
              <p:ext uri="{D42A27DB-BD31-4B8C-83A1-F6EECF244321}">
                <p14:modId xmlns:p14="http://schemas.microsoft.com/office/powerpoint/2010/main" val="2565997304"/>
              </p:ext>
            </p:extLst>
          </p:nvPr>
        </p:nvGraphicFramePr>
        <p:xfrm>
          <a:off x="1849121" y="1876474"/>
          <a:ext cx="4228123" cy="2865120"/>
        </p:xfrm>
        <a:graphic>
          <a:graphicData uri="http://schemas.openxmlformats.org/drawingml/2006/table">
            <a:tbl>
              <a:tblPr firstRow="1" bandRow="1">
                <a:tableStyleId>{5C22544A-7EE6-4342-B048-85BDC9FD1C3A}</a:tableStyleId>
              </a:tblPr>
              <a:tblGrid>
                <a:gridCol w="1537676">
                  <a:extLst>
                    <a:ext uri="{9D8B030D-6E8A-4147-A177-3AD203B41FA5}">
                      <a16:colId xmlns:a16="http://schemas.microsoft.com/office/drawing/2014/main" val="1373611171"/>
                    </a:ext>
                  </a:extLst>
                </a:gridCol>
                <a:gridCol w="1336431">
                  <a:extLst>
                    <a:ext uri="{9D8B030D-6E8A-4147-A177-3AD203B41FA5}">
                      <a16:colId xmlns:a16="http://schemas.microsoft.com/office/drawing/2014/main" val="809683808"/>
                    </a:ext>
                  </a:extLst>
                </a:gridCol>
                <a:gridCol w="1354016">
                  <a:extLst>
                    <a:ext uri="{9D8B030D-6E8A-4147-A177-3AD203B41FA5}">
                      <a16:colId xmlns:a16="http://schemas.microsoft.com/office/drawing/2014/main" val="558446915"/>
                    </a:ext>
                  </a:extLst>
                </a:gridCol>
              </a:tblGrid>
              <a:tr h="392593">
                <a:tc>
                  <a:txBody>
                    <a:bodyPr/>
                    <a:lstStyle/>
                    <a:p>
                      <a:endParaRPr lang="en-US" sz="3200" dirty="0"/>
                    </a:p>
                  </a:txBody>
                  <a:tcPr/>
                </a:tc>
                <a:tc>
                  <a:txBody>
                    <a:bodyPr/>
                    <a:lstStyle/>
                    <a:p>
                      <a:r>
                        <a:rPr lang="en-US" sz="2400" dirty="0"/>
                        <a:t>1</a:t>
                      </a:r>
                    </a:p>
                  </a:txBody>
                  <a:tcPr/>
                </a:tc>
                <a:tc>
                  <a:txBody>
                    <a:bodyPr/>
                    <a:lstStyle/>
                    <a:p>
                      <a:r>
                        <a:rPr lang="en-US" sz="2400" dirty="0"/>
                        <a:t>1</a:t>
                      </a:r>
                    </a:p>
                  </a:txBody>
                  <a:tcPr/>
                </a:tc>
                <a:extLst>
                  <a:ext uri="{0D108BD9-81ED-4DB2-BD59-A6C34878D82A}">
                    <a16:rowId xmlns:a16="http://schemas.microsoft.com/office/drawing/2014/main" val="2701076490"/>
                  </a:ext>
                </a:extLst>
              </a:tr>
              <a:tr h="414867">
                <a:tc>
                  <a:txBody>
                    <a:bodyPr/>
                    <a:lstStyle/>
                    <a:p>
                      <a:r>
                        <a:rPr lang="en-US" sz="2400" dirty="0"/>
                        <a:t>1</a:t>
                      </a:r>
                    </a:p>
                  </a:txBody>
                  <a:tcPr/>
                </a:tc>
                <a:tc>
                  <a:txBody>
                    <a:bodyPr/>
                    <a:lstStyle/>
                    <a:p>
                      <a:r>
                        <a:rPr lang="en-US" sz="2400" dirty="0"/>
                        <a:t>1</a:t>
                      </a:r>
                    </a:p>
                  </a:txBody>
                  <a:tcPr/>
                </a:tc>
                <a:tc>
                  <a:txBody>
                    <a:bodyPr/>
                    <a:lstStyle/>
                    <a:p>
                      <a:r>
                        <a:rPr lang="en-US" sz="2400" dirty="0"/>
                        <a:t>2</a:t>
                      </a:r>
                    </a:p>
                  </a:txBody>
                  <a:tcPr/>
                </a:tc>
                <a:extLst>
                  <a:ext uri="{0D108BD9-81ED-4DB2-BD59-A6C34878D82A}">
                    <a16:rowId xmlns:a16="http://schemas.microsoft.com/office/drawing/2014/main" val="2683758808"/>
                  </a:ext>
                </a:extLst>
              </a:tr>
              <a:tr h="414867">
                <a:tc>
                  <a:txBody>
                    <a:bodyPr/>
                    <a:lstStyle/>
                    <a:p>
                      <a:r>
                        <a:rPr lang="en-US" sz="2400" dirty="0"/>
                        <a:t>2</a:t>
                      </a:r>
                    </a:p>
                  </a:txBody>
                  <a:tcPr/>
                </a:tc>
                <a:tc>
                  <a:txBody>
                    <a:bodyPr/>
                    <a:lstStyle/>
                    <a:p>
                      <a:r>
                        <a:rPr lang="en-US" sz="2400" dirty="0"/>
                        <a:t>2</a:t>
                      </a:r>
                    </a:p>
                  </a:txBody>
                  <a:tcPr/>
                </a:tc>
                <a:tc>
                  <a:txBody>
                    <a:bodyPr/>
                    <a:lstStyle/>
                    <a:p>
                      <a:r>
                        <a:rPr lang="en-US" sz="2400" dirty="0"/>
                        <a:t>4</a:t>
                      </a:r>
                    </a:p>
                  </a:txBody>
                  <a:tcPr/>
                </a:tc>
                <a:extLst>
                  <a:ext uri="{0D108BD9-81ED-4DB2-BD59-A6C34878D82A}">
                    <a16:rowId xmlns:a16="http://schemas.microsoft.com/office/drawing/2014/main" val="135966280"/>
                  </a:ext>
                </a:extLst>
              </a:tr>
              <a:tr h="414867">
                <a:tc>
                  <a:txBody>
                    <a:bodyPr/>
                    <a:lstStyle/>
                    <a:p>
                      <a:r>
                        <a:rPr lang="en-US" sz="2400" dirty="0"/>
                        <a:t>3</a:t>
                      </a:r>
                    </a:p>
                  </a:txBody>
                  <a:tcPr/>
                </a:tc>
                <a:tc>
                  <a:txBody>
                    <a:bodyPr/>
                    <a:lstStyle/>
                    <a:p>
                      <a:r>
                        <a:rPr lang="en-US" sz="2400" dirty="0"/>
                        <a:t>3</a:t>
                      </a:r>
                    </a:p>
                  </a:txBody>
                  <a:tcPr/>
                </a:tc>
                <a:tc>
                  <a:txBody>
                    <a:bodyPr/>
                    <a:lstStyle/>
                    <a:p>
                      <a:r>
                        <a:rPr lang="en-US" sz="2400" dirty="0"/>
                        <a:t>6</a:t>
                      </a:r>
                    </a:p>
                  </a:txBody>
                  <a:tcPr/>
                </a:tc>
                <a:extLst>
                  <a:ext uri="{0D108BD9-81ED-4DB2-BD59-A6C34878D82A}">
                    <a16:rowId xmlns:a16="http://schemas.microsoft.com/office/drawing/2014/main" val="3648681835"/>
                  </a:ext>
                </a:extLst>
              </a:tr>
              <a:tr h="414867">
                <a:tc>
                  <a:txBody>
                    <a:bodyPr/>
                    <a:lstStyle/>
                    <a:p>
                      <a:r>
                        <a:rPr lang="en-US" sz="2400" dirty="0"/>
                        <a:t>4</a:t>
                      </a:r>
                    </a:p>
                  </a:txBody>
                  <a:tcPr/>
                </a:tc>
                <a:tc>
                  <a:txBody>
                    <a:bodyPr/>
                    <a:lstStyle/>
                    <a:p>
                      <a:r>
                        <a:rPr lang="en-US" sz="2400" dirty="0"/>
                        <a:t>4</a:t>
                      </a:r>
                    </a:p>
                  </a:txBody>
                  <a:tcPr/>
                </a:tc>
                <a:tc>
                  <a:txBody>
                    <a:bodyPr/>
                    <a:lstStyle/>
                    <a:p>
                      <a:r>
                        <a:rPr lang="en-US" sz="2400" dirty="0"/>
                        <a:t>8</a:t>
                      </a:r>
                    </a:p>
                  </a:txBody>
                  <a:tcPr/>
                </a:tc>
                <a:extLst>
                  <a:ext uri="{0D108BD9-81ED-4DB2-BD59-A6C34878D82A}">
                    <a16:rowId xmlns:a16="http://schemas.microsoft.com/office/drawing/2014/main" val="1127530071"/>
                  </a:ext>
                </a:extLst>
              </a:tr>
              <a:tr h="414867">
                <a:tc>
                  <a:txBody>
                    <a:bodyPr/>
                    <a:lstStyle/>
                    <a:p>
                      <a:r>
                        <a:rPr lang="en-US" sz="2400" dirty="0"/>
                        <a:t>5</a:t>
                      </a:r>
                    </a:p>
                  </a:txBody>
                  <a:tcPr/>
                </a:tc>
                <a:tc>
                  <a:txBody>
                    <a:bodyPr/>
                    <a:lstStyle/>
                    <a:p>
                      <a:r>
                        <a:rPr lang="en-US" sz="2400" dirty="0"/>
                        <a:t>5</a:t>
                      </a:r>
                    </a:p>
                  </a:txBody>
                  <a:tcPr/>
                </a:tc>
                <a:tc>
                  <a:txBody>
                    <a:bodyPr/>
                    <a:lstStyle/>
                    <a:p>
                      <a:r>
                        <a:rPr lang="en-US" sz="2400" dirty="0"/>
                        <a:t>10</a:t>
                      </a:r>
                    </a:p>
                  </a:txBody>
                  <a:tcPr/>
                </a:tc>
                <a:extLst>
                  <a:ext uri="{0D108BD9-81ED-4DB2-BD59-A6C34878D82A}">
                    <a16:rowId xmlns:a16="http://schemas.microsoft.com/office/drawing/2014/main" val="453546179"/>
                  </a:ext>
                </a:extLst>
              </a:tr>
            </a:tbl>
          </a:graphicData>
        </a:graphic>
      </p:graphicFrame>
      <p:graphicFrame>
        <p:nvGraphicFramePr>
          <p:cNvPr id="8" name="Table 7">
            <a:extLst>
              <a:ext uri="{FF2B5EF4-FFF2-40B4-BE49-F238E27FC236}">
                <a16:creationId xmlns:a16="http://schemas.microsoft.com/office/drawing/2014/main" id="{E03353F7-7E04-4BD4-B969-82BD1625B709}"/>
              </a:ext>
            </a:extLst>
          </p:cNvPr>
          <p:cNvGraphicFramePr>
            <a:graphicFrameLocks noGrp="1"/>
          </p:cNvGraphicFramePr>
          <p:nvPr>
            <p:extLst>
              <p:ext uri="{D42A27DB-BD31-4B8C-83A1-F6EECF244321}">
                <p14:modId xmlns:p14="http://schemas.microsoft.com/office/powerpoint/2010/main" val="1457885655"/>
              </p:ext>
            </p:extLst>
          </p:nvPr>
        </p:nvGraphicFramePr>
        <p:xfrm>
          <a:off x="1856935" y="742657"/>
          <a:ext cx="4220309" cy="914400"/>
        </p:xfrm>
        <a:graphic>
          <a:graphicData uri="http://schemas.openxmlformats.org/drawingml/2006/table">
            <a:tbl>
              <a:tblPr firstRow="1" bandRow="1">
                <a:tableStyleId>{5C22544A-7EE6-4342-B048-85BDC9FD1C3A}</a:tableStyleId>
              </a:tblPr>
              <a:tblGrid>
                <a:gridCol w="1549236">
                  <a:extLst>
                    <a:ext uri="{9D8B030D-6E8A-4147-A177-3AD203B41FA5}">
                      <a16:colId xmlns:a16="http://schemas.microsoft.com/office/drawing/2014/main" val="2920427161"/>
                    </a:ext>
                  </a:extLst>
                </a:gridCol>
                <a:gridCol w="1316180">
                  <a:extLst>
                    <a:ext uri="{9D8B030D-6E8A-4147-A177-3AD203B41FA5}">
                      <a16:colId xmlns:a16="http://schemas.microsoft.com/office/drawing/2014/main" val="1052799060"/>
                    </a:ext>
                  </a:extLst>
                </a:gridCol>
                <a:gridCol w="1354893">
                  <a:extLst>
                    <a:ext uri="{9D8B030D-6E8A-4147-A177-3AD203B41FA5}">
                      <a16:colId xmlns:a16="http://schemas.microsoft.com/office/drawing/2014/main" val="2981397767"/>
                    </a:ext>
                  </a:extLst>
                </a:gridCol>
              </a:tblGrid>
              <a:tr h="370840">
                <a:tc>
                  <a:txBody>
                    <a:bodyPr/>
                    <a:lstStyle/>
                    <a:p>
                      <a:r>
                        <a:rPr lang="en-US" dirty="0"/>
                        <a:t>Number of Bedrooms </a:t>
                      </a:r>
                    </a:p>
                  </a:txBody>
                  <a:tcPr/>
                </a:tc>
                <a:tc>
                  <a:txBody>
                    <a:bodyPr/>
                    <a:lstStyle/>
                    <a:p>
                      <a:r>
                        <a:rPr lang="en-US" dirty="0"/>
                        <a:t>Minimum number of persons </a:t>
                      </a:r>
                    </a:p>
                  </a:txBody>
                  <a:tcPr/>
                </a:tc>
                <a:tc>
                  <a:txBody>
                    <a:bodyPr/>
                    <a:lstStyle/>
                    <a:p>
                      <a:r>
                        <a:rPr lang="en-US" dirty="0"/>
                        <a:t>Maximum number of persons</a:t>
                      </a:r>
                    </a:p>
                  </a:txBody>
                  <a:tcPr/>
                </a:tc>
                <a:extLst>
                  <a:ext uri="{0D108BD9-81ED-4DB2-BD59-A6C34878D82A}">
                    <a16:rowId xmlns:a16="http://schemas.microsoft.com/office/drawing/2014/main" val="2124206215"/>
                  </a:ext>
                </a:extLst>
              </a:tr>
            </a:tbl>
          </a:graphicData>
        </a:graphic>
      </p:graphicFrame>
      <p:sp>
        <p:nvSpPr>
          <p:cNvPr id="9" name="TextBox 8">
            <a:extLst>
              <a:ext uri="{FF2B5EF4-FFF2-40B4-BE49-F238E27FC236}">
                <a16:creationId xmlns:a16="http://schemas.microsoft.com/office/drawing/2014/main" id="{E04CFCC9-032A-4B06-AF51-CD3B8D89DFC5}"/>
              </a:ext>
            </a:extLst>
          </p:cNvPr>
          <p:cNvSpPr txBox="1"/>
          <p:nvPr/>
        </p:nvSpPr>
        <p:spPr>
          <a:xfrm>
            <a:off x="7003861" y="650046"/>
            <a:ext cx="4560787" cy="5909310"/>
          </a:xfrm>
          <a:prstGeom prst="rect">
            <a:avLst/>
          </a:prstGeom>
          <a:noFill/>
        </p:spPr>
        <p:txBody>
          <a:bodyPr wrap="square" rtlCol="0">
            <a:spAutoFit/>
          </a:bodyPr>
          <a:lstStyle/>
          <a:p>
            <a:pPr algn="ctr"/>
            <a:r>
              <a:rPr lang="en-US" b="1" u="sng" dirty="0"/>
              <a:t>Exceptions to subsidy standards</a:t>
            </a:r>
          </a:p>
          <a:p>
            <a:pPr marL="285750" indent="-285750">
              <a:buFont typeface="Wingdings" panose="05000000000000000000" pitchFamily="2" charset="2"/>
              <a:buChar char="v"/>
            </a:pPr>
            <a:r>
              <a:rPr lang="en-US" dirty="0"/>
              <a:t>CHA will grant exceptions to normal occupancy standards when a family requests a larger size subsidy as a reasonable accommodation due to a disability need of a family member in the household. </a:t>
            </a:r>
          </a:p>
          <a:p>
            <a:endParaRPr lang="en-US" dirty="0"/>
          </a:p>
          <a:p>
            <a:pPr algn="ctr"/>
            <a:r>
              <a:rPr lang="en-US" b="1" dirty="0"/>
              <a:t>Requirements for this exception:</a:t>
            </a:r>
          </a:p>
          <a:p>
            <a:pPr algn="ctr"/>
            <a:endParaRPr lang="en-US" b="1" dirty="0"/>
          </a:p>
          <a:p>
            <a:pPr marL="742950" lvl="1" indent="-285750">
              <a:buFont typeface="Wingdings" panose="05000000000000000000" pitchFamily="2" charset="2"/>
              <a:buChar char="v"/>
            </a:pPr>
            <a:r>
              <a:rPr lang="en-US" dirty="0"/>
              <a:t>The request must be in writing </a:t>
            </a:r>
          </a:p>
          <a:p>
            <a:pPr marL="742950" lvl="1" indent="-285750">
              <a:buFont typeface="Wingdings" panose="05000000000000000000" pitchFamily="2" charset="2"/>
              <a:buChar char="v"/>
            </a:pPr>
            <a:r>
              <a:rPr lang="en-US" dirty="0"/>
              <a:t>Must state the need or justification </a:t>
            </a:r>
          </a:p>
          <a:p>
            <a:pPr marL="742950" lvl="1" indent="-285750">
              <a:buFont typeface="Wingdings" panose="05000000000000000000" pitchFamily="2" charset="2"/>
              <a:buChar char="v"/>
            </a:pPr>
            <a:r>
              <a:rPr lang="en-US" dirty="0"/>
              <a:t>Must include appropriate documentation </a:t>
            </a:r>
          </a:p>
          <a:p>
            <a:pPr lvl="1"/>
            <a:endParaRPr lang="en-US" dirty="0"/>
          </a:p>
          <a:p>
            <a:r>
              <a:rPr lang="en-US" dirty="0"/>
              <a:t>Health related reasons must be verified by a knowledgeable professional source unless the disability and the related request is apparent or otherwise known.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p:txBody>
      </p:sp>
      <p:sp>
        <p:nvSpPr>
          <p:cNvPr id="10" name="TextBox 9">
            <a:extLst>
              <a:ext uri="{FF2B5EF4-FFF2-40B4-BE49-F238E27FC236}">
                <a16:creationId xmlns:a16="http://schemas.microsoft.com/office/drawing/2014/main" id="{F5B9E162-74EB-4865-B3C8-C2B531E04F67}"/>
              </a:ext>
            </a:extLst>
          </p:cNvPr>
          <p:cNvSpPr txBox="1"/>
          <p:nvPr/>
        </p:nvSpPr>
        <p:spPr>
          <a:xfrm>
            <a:off x="3027394" y="4861897"/>
            <a:ext cx="3204021"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a:t>The family will be given choice of which bedroom size is appropriate for their family as long as the number of family members is within the range listed in the chart. </a:t>
            </a:r>
          </a:p>
        </p:txBody>
      </p:sp>
      <p:pic>
        <p:nvPicPr>
          <p:cNvPr id="50" name="Audio 49">
            <a:hlinkClick r:id="" action="ppaction://media"/>
            <a:extLst>
              <a:ext uri="{FF2B5EF4-FFF2-40B4-BE49-F238E27FC236}">
                <a16:creationId xmlns:a16="http://schemas.microsoft.com/office/drawing/2014/main" id="{62CDB8FE-FF78-D105-4F14-D3D8D71F0E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3" name="Picture 3" descr="A picture containing vector graphics&#10;&#10;Description automatically generated">
            <a:extLst>
              <a:ext uri="{FF2B5EF4-FFF2-40B4-BE49-F238E27FC236}">
                <a16:creationId xmlns:a16="http://schemas.microsoft.com/office/drawing/2014/main" id="{78A21375-ECC5-4D7F-31FE-9BE5CF173E6E}"/>
              </a:ext>
            </a:extLst>
          </p:cNvPr>
          <p:cNvPicPr>
            <a:picLocks noChangeAspect="1"/>
          </p:cNvPicPr>
          <p:nvPr/>
        </p:nvPicPr>
        <p:blipFill>
          <a:blip r:embed="rId6"/>
          <a:stretch>
            <a:fillRect/>
          </a:stretch>
        </p:blipFill>
        <p:spPr>
          <a:xfrm>
            <a:off x="203486" y="853440"/>
            <a:ext cx="2011108" cy="4114799"/>
          </a:xfrm>
          <a:prstGeom prst="rect">
            <a:avLst/>
          </a:prstGeom>
        </p:spPr>
      </p:pic>
      <p:pic>
        <p:nvPicPr>
          <p:cNvPr id="4" name="Picture 4" descr="Closed Door Color · Free photo on Pixabay">
            <a:extLst>
              <a:ext uri="{FF2B5EF4-FFF2-40B4-BE49-F238E27FC236}">
                <a16:creationId xmlns:a16="http://schemas.microsoft.com/office/drawing/2014/main" id="{F7E247CF-F9CE-AE74-666E-799B22EC02A3}"/>
              </a:ext>
            </a:extLst>
          </p:cNvPr>
          <p:cNvPicPr>
            <a:picLocks noChangeAspect="1"/>
          </p:cNvPicPr>
          <p:nvPr/>
        </p:nvPicPr>
        <p:blipFill>
          <a:blip r:embed="rId7"/>
          <a:stretch>
            <a:fillRect/>
          </a:stretch>
        </p:blipFill>
        <p:spPr>
          <a:xfrm>
            <a:off x="243840" y="4968875"/>
            <a:ext cx="2743200" cy="1817370"/>
          </a:xfrm>
          <a:prstGeom prst="rect">
            <a:avLst/>
          </a:prstGeom>
        </p:spPr>
      </p:pic>
    </p:spTree>
    <p:extLst>
      <p:ext uri="{BB962C8B-B14F-4D97-AF65-F5344CB8AC3E}">
        <p14:creationId xmlns:p14="http://schemas.microsoft.com/office/powerpoint/2010/main" val="2814382854"/>
      </p:ext>
    </p:extLst>
  </p:cSld>
  <p:clrMapOvr>
    <a:masterClrMapping/>
  </p:clrMapOvr>
  <mc:AlternateContent xmlns:mc="http://schemas.openxmlformats.org/markup-compatibility/2006" xmlns:p14="http://schemas.microsoft.com/office/powerpoint/2010/main">
    <mc:Choice Requires="p14">
      <p:transition spd="slow" p14:dur="2000" advTm="57578"/>
    </mc:Choice>
    <mc:Fallback xmlns="">
      <p:transition spd="slow" advTm="5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9A4A29-A554-41B5-8205-7B3A794F1D62}"/>
              </a:ext>
            </a:extLst>
          </p:cNvPr>
          <p:cNvSpPr>
            <a:spLocks noGrp="1"/>
          </p:cNvSpPr>
          <p:nvPr>
            <p:ph idx="1"/>
          </p:nvPr>
        </p:nvSpPr>
        <p:spPr>
          <a:xfrm>
            <a:off x="677334" y="1330591"/>
            <a:ext cx="8596668" cy="4710771"/>
          </a:xfrm>
        </p:spPr>
        <p:txBody>
          <a:bodyPr/>
          <a:lstStyle/>
          <a:p>
            <a:endParaRPr lang="en-US" dirty="0"/>
          </a:p>
          <a:p>
            <a:r>
              <a:rPr lang="en-US" dirty="0"/>
              <a:t>Payment Standard - the maximum monthly assistance payment for a family assisted in the voucher program (before deducting the total tenant payment by the family).</a:t>
            </a:r>
          </a:p>
          <a:p>
            <a:endParaRPr lang="en-US" dirty="0"/>
          </a:p>
          <a:p>
            <a:r>
              <a:rPr lang="en-US" dirty="0"/>
              <a:t>Is based on the number of people in your household and the size of the unit you lease</a:t>
            </a:r>
          </a:p>
          <a:p>
            <a:r>
              <a:rPr lang="en-US" dirty="0"/>
              <a:t>Will affect the amount of housing assistance that is paid on your behalf</a:t>
            </a:r>
          </a:p>
          <a:p>
            <a:r>
              <a:rPr lang="en-US" dirty="0"/>
              <a:t>The amount varies depending on the jurisdiction you lease a unit</a:t>
            </a:r>
          </a:p>
          <a:p>
            <a:r>
              <a:rPr lang="en-US" dirty="0"/>
              <a:t>A chart of the current payment standards is included in your packet</a:t>
            </a:r>
          </a:p>
          <a:p>
            <a:r>
              <a:rPr lang="en-US" dirty="0"/>
              <a:t>The amount includes the average cost of utilities.</a:t>
            </a:r>
          </a:p>
        </p:txBody>
      </p:sp>
      <p:sp>
        <p:nvSpPr>
          <p:cNvPr id="9" name="Rectangle 8">
            <a:extLst>
              <a:ext uri="{FF2B5EF4-FFF2-40B4-BE49-F238E27FC236}">
                <a16:creationId xmlns:a16="http://schemas.microsoft.com/office/drawing/2014/main" id="{C70173D7-F1ED-43F7-8959-9FF1416D95A4}"/>
              </a:ext>
            </a:extLst>
          </p:cNvPr>
          <p:cNvSpPr/>
          <p:nvPr/>
        </p:nvSpPr>
        <p:spPr>
          <a:xfrm>
            <a:off x="852075" y="37929"/>
            <a:ext cx="8247185" cy="1292662"/>
          </a:xfrm>
          <a:prstGeom prst="rect">
            <a:avLst/>
          </a:prstGeom>
        </p:spPr>
        <p:txBody>
          <a:bodyPr wrap="square">
            <a:spAutoFit/>
          </a:bodyPr>
          <a:lstStyle/>
          <a:p>
            <a:pPr algn="ctr"/>
            <a:r>
              <a:rPr lang="en-US" sz="2400" b="1" dirty="0">
                <a:solidFill>
                  <a:srgbClr val="3D3D3D"/>
                </a:solidFill>
                <a:latin typeface="*Calibri-Bold-6909-Identity-H"/>
              </a:rPr>
              <a:t>Payment Standards</a:t>
            </a:r>
          </a:p>
          <a:p>
            <a:pPr algn="ctr"/>
            <a:r>
              <a:rPr lang="en-US" b="1" dirty="0">
                <a:solidFill>
                  <a:srgbClr val="3D3D3D"/>
                </a:solidFill>
                <a:latin typeface="*Calibri-Bold-6906-Identity-H"/>
              </a:rPr>
              <a:t>Cheyenne Housing Authority</a:t>
            </a:r>
          </a:p>
          <a:p>
            <a:pPr algn="ctr"/>
            <a:endParaRPr lang="en-US" b="1" dirty="0">
              <a:solidFill>
                <a:srgbClr val="3D3D3D"/>
              </a:solidFill>
              <a:latin typeface="*Calibri-Bold-6906-Identity-H"/>
            </a:endParaRPr>
          </a:p>
          <a:p>
            <a:pPr algn="ctr"/>
            <a:endParaRPr lang="en-US" dirty="0"/>
          </a:p>
        </p:txBody>
      </p:sp>
      <p:pic>
        <p:nvPicPr>
          <p:cNvPr id="10" name="Audio 9">
            <a:hlinkClick r:id="" action="ppaction://media"/>
            <a:extLst>
              <a:ext uri="{FF2B5EF4-FFF2-40B4-BE49-F238E27FC236}">
                <a16:creationId xmlns:a16="http://schemas.microsoft.com/office/drawing/2014/main" id="{CF4F4F38-0D58-AA8A-46BA-9F08BC95D8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pic>
        <p:nvPicPr>
          <p:cNvPr id="2" name="Picture 3" descr="A picture containing doll&#10;&#10;Description automatically generated">
            <a:extLst>
              <a:ext uri="{FF2B5EF4-FFF2-40B4-BE49-F238E27FC236}">
                <a16:creationId xmlns:a16="http://schemas.microsoft.com/office/drawing/2014/main" id="{DD5DE665-0B0C-6B96-DD78-5C726AAA5344}"/>
              </a:ext>
            </a:extLst>
          </p:cNvPr>
          <p:cNvPicPr>
            <a:picLocks noChangeAspect="1"/>
          </p:cNvPicPr>
          <p:nvPr/>
        </p:nvPicPr>
        <p:blipFill>
          <a:blip r:embed="rId6"/>
          <a:stretch>
            <a:fillRect/>
          </a:stretch>
        </p:blipFill>
        <p:spPr>
          <a:xfrm>
            <a:off x="9796558" y="528320"/>
            <a:ext cx="1681924" cy="4114799"/>
          </a:xfrm>
          <a:prstGeom prst="rect">
            <a:avLst/>
          </a:prstGeom>
        </p:spPr>
      </p:pic>
      <p:pic>
        <p:nvPicPr>
          <p:cNvPr id="4" name="Picture 4" descr="Mortgage Earnings Free Stock Photo - Public Domain Pictures">
            <a:extLst>
              <a:ext uri="{FF2B5EF4-FFF2-40B4-BE49-F238E27FC236}">
                <a16:creationId xmlns:a16="http://schemas.microsoft.com/office/drawing/2014/main" id="{747BDDC6-9659-1B7F-12A6-44D54A9FD51E}"/>
              </a:ext>
            </a:extLst>
          </p:cNvPr>
          <p:cNvPicPr>
            <a:picLocks noChangeAspect="1"/>
          </p:cNvPicPr>
          <p:nvPr/>
        </p:nvPicPr>
        <p:blipFill>
          <a:blip r:embed="rId7"/>
          <a:stretch>
            <a:fillRect/>
          </a:stretch>
        </p:blipFill>
        <p:spPr>
          <a:xfrm>
            <a:off x="9376757" y="4845373"/>
            <a:ext cx="2743199" cy="1768792"/>
          </a:xfrm>
          <a:prstGeom prst="rect">
            <a:avLst/>
          </a:prstGeom>
        </p:spPr>
      </p:pic>
    </p:spTree>
    <p:extLst>
      <p:ext uri="{BB962C8B-B14F-4D97-AF65-F5344CB8AC3E}">
        <p14:creationId xmlns:p14="http://schemas.microsoft.com/office/powerpoint/2010/main" val="1190765245"/>
      </p:ext>
    </p:extLst>
  </p:cSld>
  <p:clrMapOvr>
    <a:masterClrMapping/>
  </p:clrMapOvr>
  <mc:AlternateContent xmlns:mc="http://schemas.openxmlformats.org/markup-compatibility/2006" xmlns:p14="http://schemas.microsoft.com/office/powerpoint/2010/main">
    <mc:Choice Requires="p14">
      <p:transition spd="slow" p14:dur="2000" advTm="48168"/>
    </mc:Choice>
    <mc:Fallback xmlns="">
      <p:transition spd="slow" advTm="4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20179</TotalTime>
  <Words>6956</Words>
  <Application>Microsoft Office PowerPoint</Application>
  <PresentationFormat>Widescreen</PresentationFormat>
  <Paragraphs>281</Paragraphs>
  <Slides>24</Slides>
  <Notes>24</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*Calibri-Bold-6906-Identity-H</vt:lpstr>
      <vt:lpstr>*Calibri-Bold-6909-Identity-H</vt:lpstr>
      <vt:lpstr>Arial</vt:lpstr>
      <vt:lpstr>Calibri</vt:lpstr>
      <vt:lpstr>Trebuchet MS</vt:lpstr>
      <vt:lpstr>Wingdings</vt:lpstr>
      <vt:lpstr>Wingdings 3</vt:lpstr>
      <vt:lpstr>Facet</vt:lpstr>
      <vt:lpstr>Welcome to the  Cheyenne Housing Authority </vt:lpstr>
      <vt:lpstr>PowerPoint Presentation</vt:lpstr>
      <vt:lpstr>PowerPoint Presentation</vt:lpstr>
      <vt:lpstr>Reasonable Accommodation/Modifications Requests</vt:lpstr>
      <vt:lpstr>Voucher </vt:lpstr>
      <vt:lpstr>Where you can utilize your Voucher from the Cheyenne Housing Authority </vt:lpstr>
      <vt:lpstr>Portability</vt:lpstr>
      <vt:lpstr>Subsidy Standards</vt:lpstr>
      <vt:lpstr>PowerPoint Presentation</vt:lpstr>
      <vt:lpstr>PowerPoint Presentation</vt:lpstr>
      <vt:lpstr>How your share of the rent is calculated</vt:lpstr>
      <vt:lpstr>PowerPoint Presentation</vt:lpstr>
      <vt:lpstr>PowerPoint Presentation</vt:lpstr>
      <vt:lpstr>PowerPoint Presentation</vt:lpstr>
      <vt:lpstr>The Approval Process of the Unit </vt:lpstr>
      <vt:lpstr>4- At this point CHA will run the fingerprints for all adults (18+) in the HH:   If you have brought your picture ID, please stay after this meeting and we will get that done for you so that you do not have to come in later for that purpose alone.    HUD has strict guidelines of eligibility to maintain a safe housing environment. Household members will be denied if they are currently (within 6 months) or within the past 3 years, engaged in, or has engaged in any of the following criminal activities:             - Drug-related criminal activity             - Violent criminal activity             - Criminal activity that may threaten the health, safety, or                welfare of other tenants             - Criminal activity that may threaten the health or safety of CHA                staff, contractors, subcontractors, or agents             - Criminal sexual conduct, including but not limited to sexual                assault, incest, open and gross lewdness, or child abuse   </vt:lpstr>
      <vt:lpstr>5- If the CHA is able to approve all of the above, the CHA will notify the family and the owner. The family will receive a Household Certification indicating the actual Total Tenant Payment the family is responsible to pay.  6- The CHA will create a Housing Assistance Payment (HAP) contract to be signed by the owner. The owner must sign and return two copies.    7- CHA will start payments when all documents are signed and submitted.  </vt:lpstr>
      <vt:lpstr>What we Learned </vt:lpstr>
      <vt:lpstr>Family Obligations After Move-In (1)  </vt:lpstr>
      <vt:lpstr>Family Obligations after Move-In (2) </vt:lpstr>
      <vt:lpstr>Frequently asked questions  </vt:lpstr>
      <vt:lpstr>Frequently Asked Questions </vt:lpstr>
      <vt:lpstr>Questions? </vt:lpstr>
      <vt:lpstr>Thank you for attending today’s session.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Cheyenne Housing Authority</dc:title>
  <dc:creator>Amanda Allard</dc:creator>
  <cp:lastModifiedBy>Amanda Allard</cp:lastModifiedBy>
  <cp:revision>351</cp:revision>
  <cp:lastPrinted>2023-01-26T16:17:32Z</cp:lastPrinted>
  <dcterms:created xsi:type="dcterms:W3CDTF">2023-01-12T14:47:04Z</dcterms:created>
  <dcterms:modified xsi:type="dcterms:W3CDTF">2024-12-02T22:39:21Z</dcterms:modified>
</cp:coreProperties>
</file>