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notesMasterIdLst>
    <p:notesMasterId r:id="rId33"/>
  </p:notesMasterIdLst>
  <p:sldIdLst>
    <p:sldId id="256" r:id="rId2"/>
    <p:sldId id="314" r:id="rId3"/>
    <p:sldId id="315" r:id="rId4"/>
    <p:sldId id="316" r:id="rId5"/>
    <p:sldId id="262" r:id="rId6"/>
    <p:sldId id="257" r:id="rId7"/>
    <p:sldId id="311" r:id="rId8"/>
    <p:sldId id="313" r:id="rId9"/>
    <p:sldId id="260" r:id="rId10"/>
    <p:sldId id="259" r:id="rId11"/>
    <p:sldId id="324" r:id="rId12"/>
    <p:sldId id="268" r:id="rId13"/>
    <p:sldId id="263" r:id="rId14"/>
    <p:sldId id="317" r:id="rId15"/>
    <p:sldId id="319" r:id="rId16"/>
    <p:sldId id="318" r:id="rId17"/>
    <p:sldId id="330" r:id="rId18"/>
    <p:sldId id="320" r:id="rId19"/>
    <p:sldId id="308" r:id="rId20"/>
    <p:sldId id="276" r:id="rId21"/>
    <p:sldId id="280" r:id="rId22"/>
    <p:sldId id="277" r:id="rId23"/>
    <p:sldId id="334" r:id="rId24"/>
    <p:sldId id="336" r:id="rId25"/>
    <p:sldId id="335" r:id="rId26"/>
    <p:sldId id="331" r:id="rId27"/>
    <p:sldId id="332" r:id="rId28"/>
    <p:sldId id="333" r:id="rId29"/>
    <p:sldId id="310" r:id="rId30"/>
    <p:sldId id="321" r:id="rId31"/>
    <p:sldId id="312"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64" autoAdjust="0"/>
    <p:restoredTop sz="82667" autoAdjust="0"/>
  </p:normalViewPr>
  <p:slideViewPr>
    <p:cSldViewPr snapToGrid="0">
      <p:cViewPr varScale="1">
        <p:scale>
          <a:sx n="55" d="100"/>
          <a:sy n="55" d="100"/>
        </p:scale>
        <p:origin x="8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48CCA3B-92A9-4660-BB45-3988530A0926}" type="datetimeFigureOut">
              <a:rPr lang="en-US" smtClean="0"/>
              <a:t>10/29/2025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0176FDB-89E4-4075-8BB2-7A12F1803E6A}" type="slidenum">
              <a:rPr lang="en-US" smtClean="0"/>
              <a:t>‹#›</a:t>
            </a:fld>
            <a:endParaRPr lang="en-US"/>
          </a:p>
        </p:txBody>
      </p:sp>
    </p:spTree>
    <p:extLst>
      <p:ext uri="{BB962C8B-B14F-4D97-AF65-F5344CB8AC3E}">
        <p14:creationId xmlns:p14="http://schemas.microsoft.com/office/powerpoint/2010/main" val="48369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that we have experience in  being a Landlord, collecting rent,  dealing with damaged units and problem tenants.    We feel your pain! </a:t>
            </a:r>
          </a:p>
          <a:p>
            <a:r>
              <a:rPr lang="en-US" dirty="0"/>
              <a:t>The HCV Program is designed for CHA to work directly with  landlords, (large and small)in our community.   That’s what we have focused our presentation on. </a:t>
            </a:r>
          </a:p>
          <a:p>
            <a:endParaRPr lang="en-US" dirty="0"/>
          </a:p>
        </p:txBody>
      </p:sp>
      <p:sp>
        <p:nvSpPr>
          <p:cNvPr id="4" name="Slide Number Placeholder 3"/>
          <p:cNvSpPr>
            <a:spLocks noGrp="1"/>
          </p:cNvSpPr>
          <p:nvPr>
            <p:ph type="sldNum" sz="quarter" idx="5"/>
          </p:nvPr>
        </p:nvSpPr>
        <p:spPr/>
        <p:txBody>
          <a:bodyPr/>
          <a:lstStyle/>
          <a:p>
            <a:fld id="{80176FDB-89E4-4075-8BB2-7A12F1803E6A}" type="slidenum">
              <a:rPr lang="en-US" smtClean="0"/>
              <a:t>4</a:t>
            </a:fld>
            <a:endParaRPr lang="en-US"/>
          </a:p>
        </p:txBody>
      </p:sp>
    </p:spTree>
    <p:extLst>
      <p:ext uri="{BB962C8B-B14F-4D97-AF65-F5344CB8AC3E}">
        <p14:creationId xmlns:p14="http://schemas.microsoft.com/office/powerpoint/2010/main" val="14237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214E8A-EB31-49F4-8A88-C591C289CADF}" type="slidenum">
              <a:rPr lang="en-US" smtClean="0"/>
              <a:t>21</a:t>
            </a:fld>
            <a:endParaRPr lang="en-US" dirty="0"/>
          </a:p>
        </p:txBody>
      </p:sp>
    </p:spTree>
    <p:extLst>
      <p:ext uri="{BB962C8B-B14F-4D97-AF65-F5344CB8AC3E}">
        <p14:creationId xmlns:p14="http://schemas.microsoft.com/office/powerpoint/2010/main" val="4058054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Payment standards are based on HUD FMRs and are updated every year. </a:t>
            </a:r>
          </a:p>
          <a:p>
            <a:pPr marL="171450" indent="-171450">
              <a:buFont typeface="Arial" panose="020B0604020202020204" pitchFamily="34" charset="0"/>
              <a:buChar char="•"/>
            </a:pPr>
            <a:r>
              <a:rPr lang="en-US" dirty="0"/>
              <a:t>The applicant is not required to show you this document, it is meant for them to have a budget to work off of when looking for a unit to rent.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9214E8A-EB31-49F4-8A88-C591C289CADF}" type="slidenum">
              <a:rPr lang="en-US" smtClean="0"/>
              <a:t>22</a:t>
            </a:fld>
            <a:endParaRPr lang="en-US" dirty="0"/>
          </a:p>
        </p:txBody>
      </p:sp>
    </p:spTree>
    <p:extLst>
      <p:ext uri="{BB962C8B-B14F-4D97-AF65-F5344CB8AC3E}">
        <p14:creationId xmlns:p14="http://schemas.microsoft.com/office/powerpoint/2010/main" val="2904465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76FDB-89E4-4075-8BB2-7A12F1803E6A}" type="slidenum">
              <a:rPr lang="en-US" smtClean="0"/>
              <a:t>23</a:t>
            </a:fld>
            <a:endParaRPr lang="en-US"/>
          </a:p>
        </p:txBody>
      </p:sp>
    </p:spTree>
    <p:extLst>
      <p:ext uri="{BB962C8B-B14F-4D97-AF65-F5344CB8AC3E}">
        <p14:creationId xmlns:p14="http://schemas.microsoft.com/office/powerpoint/2010/main" val="697594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76FDB-89E4-4075-8BB2-7A12F1803E6A}" type="slidenum">
              <a:rPr lang="en-US" smtClean="0"/>
              <a:t>25</a:t>
            </a:fld>
            <a:endParaRPr lang="en-US"/>
          </a:p>
        </p:txBody>
      </p:sp>
    </p:spTree>
    <p:extLst>
      <p:ext uri="{BB962C8B-B14F-4D97-AF65-F5344CB8AC3E}">
        <p14:creationId xmlns:p14="http://schemas.microsoft.com/office/powerpoint/2010/main" val="3228680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76FDB-89E4-4075-8BB2-7A12F1803E6A}" type="slidenum">
              <a:rPr lang="en-US" smtClean="0"/>
              <a:t>28</a:t>
            </a:fld>
            <a:endParaRPr lang="en-US"/>
          </a:p>
        </p:txBody>
      </p:sp>
    </p:spTree>
    <p:extLst>
      <p:ext uri="{BB962C8B-B14F-4D97-AF65-F5344CB8AC3E}">
        <p14:creationId xmlns:p14="http://schemas.microsoft.com/office/powerpoint/2010/main" val="1636882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76FDB-89E4-4075-8BB2-7A12F1803E6A}" type="slidenum">
              <a:rPr lang="en-US" smtClean="0"/>
              <a:t>31</a:t>
            </a:fld>
            <a:endParaRPr lang="en-US"/>
          </a:p>
        </p:txBody>
      </p:sp>
    </p:spTree>
    <p:extLst>
      <p:ext uri="{BB962C8B-B14F-4D97-AF65-F5344CB8AC3E}">
        <p14:creationId xmlns:p14="http://schemas.microsoft.com/office/powerpoint/2010/main" val="381197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all requests for inspections must come through CHA. </a:t>
            </a:r>
          </a:p>
        </p:txBody>
      </p:sp>
      <p:sp>
        <p:nvSpPr>
          <p:cNvPr id="4" name="Slide Number Placeholder 3"/>
          <p:cNvSpPr>
            <a:spLocks noGrp="1"/>
          </p:cNvSpPr>
          <p:nvPr>
            <p:ph type="sldNum" sz="quarter" idx="5"/>
          </p:nvPr>
        </p:nvSpPr>
        <p:spPr/>
        <p:txBody>
          <a:bodyPr/>
          <a:lstStyle/>
          <a:p>
            <a:fld id="{80176FDB-89E4-4075-8BB2-7A12F1803E6A}" type="slidenum">
              <a:rPr lang="en-US" smtClean="0"/>
              <a:t>5</a:t>
            </a:fld>
            <a:endParaRPr lang="en-US"/>
          </a:p>
        </p:txBody>
      </p:sp>
    </p:spTree>
    <p:extLst>
      <p:ext uri="{BB962C8B-B14F-4D97-AF65-F5344CB8AC3E}">
        <p14:creationId xmlns:p14="http://schemas.microsoft.com/office/powerpoint/2010/main" val="425134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76FDB-89E4-4075-8BB2-7A12F1803E6A}" type="slidenum">
              <a:rPr lang="en-US" smtClean="0"/>
              <a:t>6</a:t>
            </a:fld>
            <a:endParaRPr lang="en-US"/>
          </a:p>
        </p:txBody>
      </p:sp>
    </p:spTree>
    <p:extLst>
      <p:ext uri="{BB962C8B-B14F-4D97-AF65-F5344CB8AC3E}">
        <p14:creationId xmlns:p14="http://schemas.microsoft.com/office/powerpoint/2010/main" val="3512480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76FDB-89E4-4075-8BB2-7A12F1803E6A}" type="slidenum">
              <a:rPr lang="en-US" smtClean="0"/>
              <a:t>8</a:t>
            </a:fld>
            <a:endParaRPr lang="en-US"/>
          </a:p>
        </p:txBody>
      </p:sp>
    </p:spTree>
    <p:extLst>
      <p:ext uri="{BB962C8B-B14F-4D97-AF65-F5344CB8AC3E}">
        <p14:creationId xmlns:p14="http://schemas.microsoft.com/office/powerpoint/2010/main" val="393947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76FDB-89E4-4075-8BB2-7A12F1803E6A}" type="slidenum">
              <a:rPr lang="en-US" smtClean="0"/>
              <a:t>11</a:t>
            </a:fld>
            <a:endParaRPr lang="en-US"/>
          </a:p>
        </p:txBody>
      </p:sp>
    </p:spTree>
    <p:extLst>
      <p:ext uri="{BB962C8B-B14F-4D97-AF65-F5344CB8AC3E}">
        <p14:creationId xmlns:p14="http://schemas.microsoft.com/office/powerpoint/2010/main" val="12805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Summarize:   The HCV program is designed  as 3-way partnership among the  Landlord, Tenant, and CHA each benefitting from the  others being involved.   </a:t>
            </a:r>
          </a:p>
          <a:p>
            <a:endParaRPr lang="en-US" dirty="0"/>
          </a:p>
        </p:txBody>
      </p:sp>
      <p:sp>
        <p:nvSpPr>
          <p:cNvPr id="4" name="Slide Number Placeholder 3"/>
          <p:cNvSpPr>
            <a:spLocks noGrp="1"/>
          </p:cNvSpPr>
          <p:nvPr>
            <p:ph type="sldNum" sz="quarter" idx="5"/>
          </p:nvPr>
        </p:nvSpPr>
        <p:spPr/>
        <p:txBody>
          <a:bodyPr/>
          <a:lstStyle/>
          <a:p>
            <a:fld id="{80176FDB-89E4-4075-8BB2-7A12F1803E6A}" type="slidenum">
              <a:rPr lang="en-US" smtClean="0"/>
              <a:t>14</a:t>
            </a:fld>
            <a:endParaRPr lang="en-US"/>
          </a:p>
        </p:txBody>
      </p:sp>
    </p:spTree>
    <p:extLst>
      <p:ext uri="{BB962C8B-B14F-4D97-AF65-F5344CB8AC3E}">
        <p14:creationId xmlns:p14="http://schemas.microsoft.com/office/powerpoint/2010/main" val="475045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76FDB-89E4-4075-8BB2-7A12F1803E6A}" type="slidenum">
              <a:rPr lang="en-US" smtClean="0"/>
              <a:t>17</a:t>
            </a:fld>
            <a:endParaRPr lang="en-US"/>
          </a:p>
        </p:txBody>
      </p:sp>
    </p:spTree>
    <p:extLst>
      <p:ext uri="{BB962C8B-B14F-4D97-AF65-F5344CB8AC3E}">
        <p14:creationId xmlns:p14="http://schemas.microsoft.com/office/powerpoint/2010/main" val="119651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lease date examples.  </a:t>
            </a:r>
          </a:p>
          <a:p>
            <a:pPr marL="228600" indent="-228600">
              <a:buAutoNum type="arabicParenR"/>
            </a:pPr>
            <a:r>
              <a:rPr lang="en-US" dirty="0"/>
              <a:t>HAP effective date 10/1/25 but lease effective 7/1/25 – will require a lease addendum extending dates. </a:t>
            </a:r>
          </a:p>
          <a:p>
            <a:pPr marL="228600" indent="-228600">
              <a:buAutoNum type="arabicParenR"/>
            </a:pPr>
            <a:r>
              <a:rPr lang="en-US" dirty="0"/>
              <a:t>HAP effective date 10/1/25 but lease effective 10/2/25 – will require a new HAP/HHC and change the date assistance begins. </a:t>
            </a:r>
          </a:p>
          <a:p>
            <a:pPr marL="228600" indent="-228600">
              <a:buAutoNum type="arabicParenR"/>
            </a:pPr>
            <a:r>
              <a:rPr lang="en-US" dirty="0"/>
              <a:t>HAP effective 10/1/25 but lease effective 9/1/25 – approved with no lease addendum. </a:t>
            </a:r>
          </a:p>
        </p:txBody>
      </p:sp>
      <p:sp>
        <p:nvSpPr>
          <p:cNvPr id="4" name="Slide Number Placeholder 3"/>
          <p:cNvSpPr>
            <a:spLocks noGrp="1"/>
          </p:cNvSpPr>
          <p:nvPr>
            <p:ph type="sldNum" sz="quarter" idx="5"/>
          </p:nvPr>
        </p:nvSpPr>
        <p:spPr/>
        <p:txBody>
          <a:bodyPr/>
          <a:lstStyle/>
          <a:p>
            <a:fld id="{80176FDB-89E4-4075-8BB2-7A12F1803E6A}" type="slidenum">
              <a:rPr lang="en-US" smtClean="0"/>
              <a:t>19</a:t>
            </a:fld>
            <a:endParaRPr lang="en-US"/>
          </a:p>
        </p:txBody>
      </p:sp>
    </p:spTree>
    <p:extLst>
      <p:ext uri="{BB962C8B-B14F-4D97-AF65-F5344CB8AC3E}">
        <p14:creationId xmlns:p14="http://schemas.microsoft.com/office/powerpoint/2010/main" val="4293752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extremely important that the entire document is completely filled out.  The first section needs to indicate the address of the unit including the city, state, and zip, when you would like the lease to begin (can be tentative), the number of actual bedrooms in the unit, the year it was built, the proposed rent, security deposit and when the unit will be available for inspection.  </a:t>
            </a:r>
            <a:r>
              <a:rPr lang="en-US" b="1" dirty="0"/>
              <a:t>The security deposit is the family’s responsibility pay in full as the CHA does not assist with security deposits.</a:t>
            </a:r>
            <a:r>
              <a:rPr lang="en-US" dirty="0"/>
              <a:t> </a:t>
            </a:r>
          </a:p>
        </p:txBody>
      </p:sp>
      <p:sp>
        <p:nvSpPr>
          <p:cNvPr id="4" name="Slide Number Placeholder 3"/>
          <p:cNvSpPr>
            <a:spLocks noGrp="1"/>
          </p:cNvSpPr>
          <p:nvPr>
            <p:ph type="sldNum" sz="quarter" idx="5"/>
          </p:nvPr>
        </p:nvSpPr>
        <p:spPr/>
        <p:txBody>
          <a:bodyPr/>
          <a:lstStyle/>
          <a:p>
            <a:fld id="{F9214E8A-EB31-49F4-8A88-C591C289CADF}" type="slidenum">
              <a:rPr lang="en-US" smtClean="0"/>
              <a:t>20</a:t>
            </a:fld>
            <a:endParaRPr lang="en-US" dirty="0"/>
          </a:p>
        </p:txBody>
      </p:sp>
    </p:spTree>
    <p:extLst>
      <p:ext uri="{BB962C8B-B14F-4D97-AF65-F5344CB8AC3E}">
        <p14:creationId xmlns:p14="http://schemas.microsoft.com/office/powerpoint/2010/main" val="174746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72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325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41021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8939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5891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3499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890960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982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099639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860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73811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53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16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019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180539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10/29/2025</a:t>
            </a:fld>
            <a:endParaRPr lang="en-US" dirty="0"/>
          </a:p>
        </p:txBody>
      </p:sp>
    </p:spTree>
    <p:extLst>
      <p:ext uri="{BB962C8B-B14F-4D97-AF65-F5344CB8AC3E}">
        <p14:creationId xmlns:p14="http://schemas.microsoft.com/office/powerpoint/2010/main" val="297936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16824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Eligibility@cheyennehousing.org" TargetMode="External"/><Relationship Id="rId3" Type="http://schemas.openxmlformats.org/officeDocument/2006/relationships/hyperlink" Target="mailto:jparsons@cheyennehousing.org" TargetMode="External"/><Relationship Id="rId7" Type="http://schemas.openxmlformats.org/officeDocument/2006/relationships/hyperlink" Target="mailto:Kfiore@cheyennehousing.org" TargetMode="External"/><Relationship Id="rId2" Type="http://schemas.openxmlformats.org/officeDocument/2006/relationships/hyperlink" Target="mailto:jhernandez@cheyennehousing.org" TargetMode="External"/><Relationship Id="rId1" Type="http://schemas.openxmlformats.org/officeDocument/2006/relationships/slideLayout" Target="../slideLayouts/slideLayout2.xml"/><Relationship Id="rId6" Type="http://schemas.openxmlformats.org/officeDocument/2006/relationships/hyperlink" Target="mailto:dodell@cheyennehousing.org" TargetMode="External"/><Relationship Id="rId5" Type="http://schemas.openxmlformats.org/officeDocument/2006/relationships/hyperlink" Target="mailto:mwheeler@cheyennehousing.org" TargetMode="External"/><Relationship Id="rId10" Type="http://schemas.openxmlformats.org/officeDocument/2006/relationships/hyperlink" Target="mailto:aallard@cheyennehousing.org" TargetMode="External"/><Relationship Id="rId4" Type="http://schemas.openxmlformats.org/officeDocument/2006/relationships/hyperlink" Target="mailto:nstock@cheyennehousing.org" TargetMode="External"/><Relationship Id="rId9" Type="http://schemas.openxmlformats.org/officeDocument/2006/relationships/hyperlink" Target="mailto:rkirkbride@cheyennehousing.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rkirkbride@cheyennehousing.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Wyomi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C8631-A08D-4433-86C2-2A91F37E952E}"/>
              </a:ext>
            </a:extLst>
          </p:cNvPr>
          <p:cNvSpPr>
            <a:spLocks noGrp="1"/>
          </p:cNvSpPr>
          <p:nvPr>
            <p:ph type="ctrTitle"/>
          </p:nvPr>
        </p:nvSpPr>
        <p:spPr>
          <a:xfrm>
            <a:off x="631554" y="337432"/>
            <a:ext cx="7766936" cy="883990"/>
          </a:xfrm>
        </p:spPr>
        <p:txBody>
          <a:bodyPr/>
          <a:lstStyle/>
          <a:p>
            <a:r>
              <a:rPr lang="en-US" dirty="0">
                <a:solidFill>
                  <a:schemeClr val="accent2"/>
                </a:solidFill>
              </a:rPr>
              <a:t> CHA Landlord Meeting</a:t>
            </a:r>
          </a:p>
        </p:txBody>
      </p:sp>
      <p:sp>
        <p:nvSpPr>
          <p:cNvPr id="3" name="Subtitle 2">
            <a:extLst>
              <a:ext uri="{FF2B5EF4-FFF2-40B4-BE49-F238E27FC236}">
                <a16:creationId xmlns:a16="http://schemas.microsoft.com/office/drawing/2014/main" id="{50CF6DF6-7232-455A-B657-E55A36A0BE89}"/>
              </a:ext>
            </a:extLst>
          </p:cNvPr>
          <p:cNvSpPr>
            <a:spLocks noGrp="1"/>
          </p:cNvSpPr>
          <p:nvPr>
            <p:ph type="subTitle" idx="1"/>
          </p:nvPr>
        </p:nvSpPr>
        <p:spPr>
          <a:xfrm>
            <a:off x="-2483662" y="1221422"/>
            <a:ext cx="7766936" cy="1096899"/>
          </a:xfrm>
        </p:spPr>
        <p:txBody>
          <a:bodyPr>
            <a:normAutofit/>
          </a:bodyPr>
          <a:lstStyle/>
          <a:p>
            <a:r>
              <a:rPr lang="en-US" sz="2000" dirty="0">
                <a:solidFill>
                  <a:srgbClr val="00B0F0"/>
                </a:solidFill>
              </a:rPr>
              <a:t>October 2025</a:t>
            </a:r>
          </a:p>
        </p:txBody>
      </p:sp>
      <p:pic>
        <p:nvPicPr>
          <p:cNvPr id="4" name="Content Placeholder 4">
            <a:extLst>
              <a:ext uri="{FF2B5EF4-FFF2-40B4-BE49-F238E27FC236}">
                <a16:creationId xmlns:a16="http://schemas.microsoft.com/office/drawing/2014/main" id="{72D86B2B-EED6-4E27-B2A5-2F644DA73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261" y="1831946"/>
            <a:ext cx="6527007" cy="4351338"/>
          </a:xfrm>
          <a:prstGeom prst="rect">
            <a:avLst/>
          </a:prstGeom>
        </p:spPr>
      </p:pic>
    </p:spTree>
    <p:extLst>
      <p:ext uri="{BB962C8B-B14F-4D97-AF65-F5344CB8AC3E}">
        <p14:creationId xmlns:p14="http://schemas.microsoft.com/office/powerpoint/2010/main" val="3135390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8593A-55D5-4D67-9692-34659114A3CD}"/>
              </a:ext>
            </a:extLst>
          </p:cNvPr>
          <p:cNvSpPr>
            <a:spLocks noGrp="1"/>
          </p:cNvSpPr>
          <p:nvPr>
            <p:ph type="title"/>
          </p:nvPr>
        </p:nvSpPr>
        <p:spPr>
          <a:xfrm>
            <a:off x="424615" y="129935"/>
            <a:ext cx="8596668" cy="724250"/>
          </a:xfrm>
        </p:spPr>
        <p:txBody>
          <a:bodyPr/>
          <a:lstStyle/>
          <a:p>
            <a:r>
              <a:rPr lang="en-US" dirty="0">
                <a:solidFill>
                  <a:schemeClr val="accent2"/>
                </a:solidFill>
              </a:rPr>
              <a:t>3. Contact Information: </a:t>
            </a:r>
          </a:p>
        </p:txBody>
      </p:sp>
      <p:sp>
        <p:nvSpPr>
          <p:cNvPr id="3" name="Content Placeholder 2">
            <a:extLst>
              <a:ext uri="{FF2B5EF4-FFF2-40B4-BE49-F238E27FC236}">
                <a16:creationId xmlns:a16="http://schemas.microsoft.com/office/drawing/2014/main" id="{5D2D9043-AA0E-4861-99C1-B4F19B40BD1F}"/>
              </a:ext>
            </a:extLst>
          </p:cNvPr>
          <p:cNvSpPr>
            <a:spLocks noGrp="1"/>
          </p:cNvSpPr>
          <p:nvPr>
            <p:ph idx="1"/>
          </p:nvPr>
        </p:nvSpPr>
        <p:spPr>
          <a:xfrm>
            <a:off x="551976" y="897716"/>
            <a:ext cx="8802226" cy="5830349"/>
          </a:xfrm>
        </p:spPr>
        <p:txBody>
          <a:bodyPr>
            <a:normAutofit fontScale="92500" lnSpcReduction="20000"/>
          </a:bodyPr>
          <a:lstStyle/>
          <a:p>
            <a:r>
              <a:rPr lang="en-US" dirty="0">
                <a:solidFill>
                  <a:schemeClr val="tx1"/>
                </a:solidFill>
              </a:rPr>
              <a:t>Housing Specialists for current Voucher tenants are assigned by the tenant’s last name: </a:t>
            </a:r>
          </a:p>
          <a:p>
            <a:pPr lvl="1"/>
            <a:r>
              <a:rPr lang="en-US" dirty="0">
                <a:solidFill>
                  <a:schemeClr val="tx1"/>
                </a:solidFill>
              </a:rPr>
              <a:t>A – G:  Jemini Hernandez</a:t>
            </a:r>
            <a:r>
              <a:rPr lang="en-US" dirty="0"/>
              <a:t>; </a:t>
            </a:r>
            <a:r>
              <a:rPr lang="en-US" dirty="0">
                <a:hlinkClick r:id="rId2"/>
              </a:rPr>
              <a:t>jhernandez@cheyennehousing.org</a:t>
            </a:r>
            <a:r>
              <a:rPr lang="en-US" dirty="0">
                <a:solidFill>
                  <a:schemeClr val="tx1"/>
                </a:solidFill>
              </a:rPr>
              <a:t> ; 307-633-8301</a:t>
            </a:r>
            <a:endParaRPr lang="en-US" dirty="0"/>
          </a:p>
          <a:p>
            <a:pPr lvl="1"/>
            <a:r>
              <a:rPr lang="en-US" dirty="0">
                <a:solidFill>
                  <a:schemeClr val="tx1"/>
                </a:solidFill>
              </a:rPr>
              <a:t>H – 0:  Jenny Parsons</a:t>
            </a:r>
            <a:r>
              <a:rPr lang="en-US" dirty="0"/>
              <a:t>; </a:t>
            </a:r>
            <a:r>
              <a:rPr lang="en-US" dirty="0">
                <a:hlinkClick r:id="rId3"/>
              </a:rPr>
              <a:t>jparsons@cheyennehousing.org</a:t>
            </a:r>
            <a:r>
              <a:rPr lang="en-US" dirty="0"/>
              <a:t> </a:t>
            </a:r>
            <a:r>
              <a:rPr lang="en-US" dirty="0">
                <a:solidFill>
                  <a:schemeClr val="tx1"/>
                </a:solidFill>
              </a:rPr>
              <a:t>; 307-633-8338</a:t>
            </a:r>
            <a:endParaRPr lang="en-US" dirty="0"/>
          </a:p>
          <a:p>
            <a:pPr lvl="1"/>
            <a:r>
              <a:rPr lang="en-US" dirty="0">
                <a:solidFill>
                  <a:schemeClr val="tx1"/>
                </a:solidFill>
              </a:rPr>
              <a:t>P – Z:  Nicole Stock</a:t>
            </a:r>
            <a:r>
              <a:rPr lang="en-US" dirty="0"/>
              <a:t>; </a:t>
            </a:r>
            <a:r>
              <a:rPr lang="en-US" dirty="0">
                <a:hlinkClick r:id="rId4"/>
              </a:rPr>
              <a:t>nstock@cheyennehousing.org</a:t>
            </a:r>
            <a:r>
              <a:rPr lang="en-US" dirty="0"/>
              <a:t> </a:t>
            </a:r>
            <a:r>
              <a:rPr lang="en-US" dirty="0">
                <a:solidFill>
                  <a:schemeClr val="tx1"/>
                </a:solidFill>
              </a:rPr>
              <a:t>; 307-633-8336</a:t>
            </a:r>
            <a:endParaRPr lang="en-US" dirty="0"/>
          </a:p>
          <a:p>
            <a:pPr lvl="1"/>
            <a:endParaRPr lang="en-US" dirty="0"/>
          </a:p>
          <a:p>
            <a:r>
              <a:rPr lang="en-US" dirty="0">
                <a:solidFill>
                  <a:schemeClr val="tx1"/>
                </a:solidFill>
              </a:rPr>
              <a:t>The Eligibility team works with applicants throughout the process of receiving a Section 8 Voucher: </a:t>
            </a:r>
          </a:p>
          <a:p>
            <a:pPr lvl="1"/>
            <a:r>
              <a:rPr lang="en-US" dirty="0">
                <a:solidFill>
                  <a:schemeClr val="tx1"/>
                </a:solidFill>
              </a:rPr>
              <a:t>Michelle Wheeler</a:t>
            </a:r>
            <a:r>
              <a:rPr lang="en-US" dirty="0"/>
              <a:t>; </a:t>
            </a:r>
            <a:r>
              <a:rPr lang="en-US" dirty="0">
                <a:hlinkClick r:id="rId5"/>
              </a:rPr>
              <a:t>mwheeler@cheyennehousing.org</a:t>
            </a:r>
            <a:r>
              <a:rPr lang="en-US" dirty="0">
                <a:solidFill>
                  <a:schemeClr val="tx1"/>
                </a:solidFill>
              </a:rPr>
              <a:t> ; 307-633-8329</a:t>
            </a:r>
            <a:endParaRPr lang="en-US" dirty="0"/>
          </a:p>
          <a:p>
            <a:pPr lvl="1"/>
            <a:r>
              <a:rPr lang="en-US" dirty="0">
                <a:solidFill>
                  <a:schemeClr val="tx1"/>
                </a:solidFill>
              </a:rPr>
              <a:t>Dana O’Dell</a:t>
            </a:r>
            <a:r>
              <a:rPr lang="en-US" dirty="0"/>
              <a:t>; </a:t>
            </a:r>
            <a:r>
              <a:rPr lang="en-US" dirty="0">
                <a:hlinkClick r:id="rId6"/>
              </a:rPr>
              <a:t>dodell@cheyennehousing.org</a:t>
            </a:r>
            <a:r>
              <a:rPr lang="en-US" dirty="0">
                <a:solidFill>
                  <a:schemeClr val="tx1"/>
                </a:solidFill>
              </a:rPr>
              <a:t> ; 307-633-8337</a:t>
            </a:r>
            <a:endParaRPr lang="en-US" dirty="0"/>
          </a:p>
          <a:p>
            <a:pPr lvl="1"/>
            <a:r>
              <a:rPr lang="en-US" dirty="0">
                <a:solidFill>
                  <a:schemeClr val="tx1"/>
                </a:solidFill>
              </a:rPr>
              <a:t>Kat Fiore</a:t>
            </a:r>
            <a:r>
              <a:rPr lang="en-US" dirty="0"/>
              <a:t>; </a:t>
            </a:r>
            <a:r>
              <a:rPr lang="en-US" dirty="0">
                <a:hlinkClick r:id="rId7"/>
              </a:rPr>
              <a:t>Kfiore@cheyennehousing.org</a:t>
            </a:r>
            <a:r>
              <a:rPr lang="en-US" dirty="0">
                <a:solidFill>
                  <a:schemeClr val="tx1"/>
                </a:solidFill>
              </a:rPr>
              <a:t> ; 307-633-8331</a:t>
            </a:r>
            <a:endParaRPr lang="en-US" dirty="0"/>
          </a:p>
          <a:p>
            <a:pPr marL="457200" lvl="1" indent="0">
              <a:buNone/>
            </a:pPr>
            <a:r>
              <a:rPr lang="en-US" dirty="0">
                <a:hlinkClick r:id="rId8"/>
              </a:rPr>
              <a:t>Eligibility@cheyennehousing.org</a:t>
            </a:r>
            <a:r>
              <a:rPr lang="en-US" dirty="0"/>
              <a:t> </a:t>
            </a:r>
          </a:p>
          <a:p>
            <a:pPr lvl="1"/>
            <a:endParaRPr lang="en-US" dirty="0"/>
          </a:p>
          <a:p>
            <a:r>
              <a:rPr lang="en-US" dirty="0">
                <a:solidFill>
                  <a:schemeClr val="tx1"/>
                </a:solidFill>
              </a:rPr>
              <a:t>Accounting Landlord payments and Portal Assistance:  </a:t>
            </a:r>
          </a:p>
          <a:p>
            <a:pPr lvl="1"/>
            <a:r>
              <a:rPr lang="en-US" dirty="0">
                <a:solidFill>
                  <a:schemeClr val="tx1"/>
                </a:solidFill>
              </a:rPr>
              <a:t>Rochel Kirkbride</a:t>
            </a:r>
            <a:r>
              <a:rPr lang="en-US" dirty="0"/>
              <a:t>; </a:t>
            </a:r>
            <a:r>
              <a:rPr lang="en-US" dirty="0">
                <a:hlinkClick r:id="rId9"/>
              </a:rPr>
              <a:t>rkirkbride@cheyennehousing.org</a:t>
            </a:r>
            <a:r>
              <a:rPr lang="en-US" dirty="0"/>
              <a:t> </a:t>
            </a:r>
            <a:r>
              <a:rPr lang="en-US" dirty="0">
                <a:solidFill>
                  <a:schemeClr val="tx1"/>
                </a:solidFill>
              </a:rPr>
              <a:t>; 307-633-8304</a:t>
            </a:r>
            <a:endParaRPr lang="en-US" dirty="0"/>
          </a:p>
          <a:p>
            <a:endParaRPr lang="en-US" dirty="0"/>
          </a:p>
          <a:p>
            <a:r>
              <a:rPr lang="en-US" dirty="0">
                <a:solidFill>
                  <a:schemeClr val="tx1"/>
                </a:solidFill>
              </a:rPr>
              <a:t>Housing Programs Director: </a:t>
            </a:r>
          </a:p>
          <a:p>
            <a:pPr lvl="1"/>
            <a:r>
              <a:rPr lang="en-US" dirty="0">
                <a:solidFill>
                  <a:schemeClr val="tx1"/>
                </a:solidFill>
              </a:rPr>
              <a:t>Amanda Allard; </a:t>
            </a:r>
            <a:r>
              <a:rPr lang="en-US" dirty="0">
                <a:hlinkClick r:id="rId10"/>
              </a:rPr>
              <a:t>aallard@cheyennehousing.org</a:t>
            </a:r>
            <a:r>
              <a:rPr lang="en-US" dirty="0">
                <a:solidFill>
                  <a:schemeClr val="tx1"/>
                </a:solidFill>
              </a:rPr>
              <a:t> ; 307-633-8314</a:t>
            </a: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138557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EB20-BFDD-450C-870E-F18008A10C22}"/>
              </a:ext>
            </a:extLst>
          </p:cNvPr>
          <p:cNvSpPr>
            <a:spLocks noGrp="1"/>
          </p:cNvSpPr>
          <p:nvPr>
            <p:ph type="title"/>
          </p:nvPr>
        </p:nvSpPr>
        <p:spPr>
          <a:xfrm>
            <a:off x="529936" y="176646"/>
            <a:ext cx="8596668" cy="1320800"/>
          </a:xfrm>
        </p:spPr>
        <p:txBody>
          <a:bodyPr/>
          <a:lstStyle/>
          <a:p>
            <a:r>
              <a:rPr lang="en-US" dirty="0">
                <a:solidFill>
                  <a:schemeClr val="accent2"/>
                </a:solidFill>
              </a:rPr>
              <a:t>4. Inspections:</a:t>
            </a:r>
          </a:p>
        </p:txBody>
      </p:sp>
      <p:sp>
        <p:nvSpPr>
          <p:cNvPr id="3" name="Content Placeholder 2">
            <a:extLst>
              <a:ext uri="{FF2B5EF4-FFF2-40B4-BE49-F238E27FC236}">
                <a16:creationId xmlns:a16="http://schemas.microsoft.com/office/drawing/2014/main" id="{FFFEB66D-2350-4193-BB60-3083B293B8AD}"/>
              </a:ext>
            </a:extLst>
          </p:cNvPr>
          <p:cNvSpPr>
            <a:spLocks noGrp="1"/>
          </p:cNvSpPr>
          <p:nvPr>
            <p:ph idx="1"/>
          </p:nvPr>
        </p:nvSpPr>
        <p:spPr>
          <a:xfrm>
            <a:off x="795872" y="972127"/>
            <a:ext cx="8596668" cy="5420804"/>
          </a:xfrm>
        </p:spPr>
        <p:txBody>
          <a:bodyPr>
            <a:normAutofit fontScale="77500" lnSpcReduction="20000"/>
          </a:bodyPr>
          <a:lstStyle/>
          <a:p>
            <a:r>
              <a:rPr lang="en-US" dirty="0">
                <a:solidFill>
                  <a:schemeClr val="tx1"/>
                </a:solidFill>
              </a:rPr>
              <a:t>All housing units with HCV tenants must meet the following thirteen (13) HQS performance requirements both at commencement of assisted occupancy and throughout the assisted tenancy: </a:t>
            </a:r>
          </a:p>
          <a:p>
            <a:pPr lvl="1"/>
            <a:r>
              <a:rPr lang="en-US" dirty="0">
                <a:solidFill>
                  <a:schemeClr val="tx1"/>
                </a:solidFill>
              </a:rPr>
              <a:t>Sanitary facilities     </a:t>
            </a:r>
          </a:p>
          <a:p>
            <a:pPr lvl="1"/>
            <a:r>
              <a:rPr lang="en-US" dirty="0">
                <a:solidFill>
                  <a:schemeClr val="tx1"/>
                </a:solidFill>
              </a:rPr>
              <a:t>Food preparation and refuse disposal  </a:t>
            </a:r>
          </a:p>
          <a:p>
            <a:pPr lvl="1"/>
            <a:r>
              <a:rPr lang="en-US" dirty="0">
                <a:solidFill>
                  <a:schemeClr val="tx1"/>
                </a:solidFill>
              </a:rPr>
              <a:t>Space and security     </a:t>
            </a:r>
          </a:p>
          <a:p>
            <a:pPr lvl="1"/>
            <a:r>
              <a:rPr lang="en-US" dirty="0">
                <a:solidFill>
                  <a:schemeClr val="tx1"/>
                </a:solidFill>
              </a:rPr>
              <a:t>Thermal environment     </a:t>
            </a:r>
          </a:p>
          <a:p>
            <a:pPr lvl="1"/>
            <a:r>
              <a:rPr lang="en-US" dirty="0">
                <a:solidFill>
                  <a:schemeClr val="tx1"/>
                </a:solidFill>
              </a:rPr>
              <a:t>Illumination and electricity     </a:t>
            </a:r>
          </a:p>
          <a:p>
            <a:pPr lvl="1"/>
            <a:r>
              <a:rPr lang="en-US" dirty="0">
                <a:solidFill>
                  <a:schemeClr val="tx1"/>
                </a:solidFill>
              </a:rPr>
              <a:t>Structure and materials     </a:t>
            </a:r>
          </a:p>
          <a:p>
            <a:pPr lvl="1"/>
            <a:r>
              <a:rPr lang="en-US" dirty="0">
                <a:solidFill>
                  <a:schemeClr val="tx1"/>
                </a:solidFill>
              </a:rPr>
              <a:t>Interior air quality </a:t>
            </a:r>
          </a:p>
          <a:p>
            <a:pPr lvl="1"/>
            <a:r>
              <a:rPr lang="en-US" dirty="0">
                <a:solidFill>
                  <a:schemeClr val="tx1"/>
                </a:solidFill>
              </a:rPr>
              <a:t>Water supply </a:t>
            </a:r>
          </a:p>
          <a:p>
            <a:pPr lvl="1"/>
            <a:r>
              <a:rPr lang="en-US" dirty="0">
                <a:solidFill>
                  <a:schemeClr val="tx1"/>
                </a:solidFill>
              </a:rPr>
              <a:t>Lead-based paint </a:t>
            </a:r>
          </a:p>
          <a:p>
            <a:pPr lvl="1"/>
            <a:r>
              <a:rPr lang="en-US" dirty="0">
                <a:solidFill>
                  <a:schemeClr val="tx1"/>
                </a:solidFill>
              </a:rPr>
              <a:t>Access 									</a:t>
            </a:r>
          </a:p>
          <a:p>
            <a:pPr lvl="1"/>
            <a:r>
              <a:rPr lang="en-US" dirty="0">
                <a:solidFill>
                  <a:schemeClr val="tx1"/>
                </a:solidFill>
              </a:rPr>
              <a:t>Site and neighborhood </a:t>
            </a:r>
          </a:p>
          <a:p>
            <a:pPr lvl="1"/>
            <a:r>
              <a:rPr lang="en-US" dirty="0">
                <a:solidFill>
                  <a:schemeClr val="tx1"/>
                </a:solidFill>
              </a:rPr>
              <a:t>Sanitary conditions </a:t>
            </a:r>
          </a:p>
          <a:p>
            <a:pPr lvl="1"/>
            <a:r>
              <a:rPr lang="en-US" dirty="0">
                <a:solidFill>
                  <a:schemeClr val="tx1"/>
                </a:solidFill>
              </a:rPr>
              <a:t>Smoke detectors &amp; Carbon monoxide detectors</a:t>
            </a:r>
          </a:p>
          <a:p>
            <a:r>
              <a:rPr lang="en-US" dirty="0">
                <a:solidFill>
                  <a:schemeClr val="tx1"/>
                </a:solidFill>
              </a:rPr>
              <a:t>Are required </a:t>
            </a:r>
            <a:r>
              <a:rPr lang="en-US" u="sng" dirty="0">
                <a:solidFill>
                  <a:schemeClr val="tx1"/>
                </a:solidFill>
              </a:rPr>
              <a:t>prior</a:t>
            </a:r>
            <a:r>
              <a:rPr lang="en-US" dirty="0">
                <a:solidFill>
                  <a:schemeClr val="tx1"/>
                </a:solidFill>
              </a:rPr>
              <a:t> to lease-up; scheduled by the CHA </a:t>
            </a:r>
          </a:p>
          <a:p>
            <a:r>
              <a:rPr lang="en-US" dirty="0">
                <a:solidFill>
                  <a:schemeClr val="tx1"/>
                </a:solidFill>
              </a:rPr>
              <a:t>Completed once every 2 years there after</a:t>
            </a:r>
          </a:p>
          <a:p>
            <a:r>
              <a:rPr lang="en-US" dirty="0">
                <a:solidFill>
                  <a:schemeClr val="tx1"/>
                </a:solidFill>
              </a:rPr>
              <a:t>https://www.cheyennehousing.org/wp-content/uploads/LL-A-Good-Place-to-Live.pdf</a:t>
            </a:r>
          </a:p>
          <a:p>
            <a:endParaRPr lang="en-US" dirty="0"/>
          </a:p>
        </p:txBody>
      </p:sp>
      <p:pic>
        <p:nvPicPr>
          <p:cNvPr id="5" name="Picture 4">
            <a:extLst>
              <a:ext uri="{FF2B5EF4-FFF2-40B4-BE49-F238E27FC236}">
                <a16:creationId xmlns:a16="http://schemas.microsoft.com/office/drawing/2014/main" id="{51752919-94CF-48B0-8B6D-2DAF484C4CFB}"/>
              </a:ext>
            </a:extLst>
          </p:cNvPr>
          <p:cNvPicPr>
            <a:picLocks noChangeAspect="1"/>
          </p:cNvPicPr>
          <p:nvPr/>
        </p:nvPicPr>
        <p:blipFill>
          <a:blip r:embed="rId3"/>
          <a:stretch>
            <a:fillRect/>
          </a:stretch>
        </p:blipFill>
        <p:spPr>
          <a:xfrm>
            <a:off x="8296100" y="4670137"/>
            <a:ext cx="3778136" cy="20989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68C31F29-D9BF-491C-B8E1-E5E0F1B5884A}"/>
              </a:ext>
            </a:extLst>
          </p:cNvPr>
          <p:cNvPicPr>
            <a:picLocks noChangeAspect="1"/>
          </p:cNvPicPr>
          <p:nvPr/>
        </p:nvPicPr>
        <p:blipFill>
          <a:blip r:embed="rId4"/>
          <a:stretch>
            <a:fillRect/>
          </a:stretch>
        </p:blipFill>
        <p:spPr>
          <a:xfrm>
            <a:off x="6038471" y="1826316"/>
            <a:ext cx="3620005" cy="2514951"/>
          </a:xfrm>
          <a:prstGeom prst="rect">
            <a:avLst/>
          </a:prstGeom>
        </p:spPr>
      </p:pic>
    </p:spTree>
    <p:extLst>
      <p:ext uri="{BB962C8B-B14F-4D97-AF65-F5344CB8AC3E}">
        <p14:creationId xmlns:p14="http://schemas.microsoft.com/office/powerpoint/2010/main" val="956059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9571-8EF1-4111-95B5-116A2B6D9E58}"/>
              </a:ext>
            </a:extLst>
          </p:cNvPr>
          <p:cNvSpPr>
            <a:spLocks noGrp="1"/>
          </p:cNvSpPr>
          <p:nvPr>
            <p:ph type="title"/>
          </p:nvPr>
        </p:nvSpPr>
        <p:spPr>
          <a:xfrm>
            <a:off x="419373" y="138420"/>
            <a:ext cx="8596668" cy="841695"/>
          </a:xfrm>
        </p:spPr>
        <p:txBody>
          <a:bodyPr>
            <a:normAutofit/>
          </a:bodyPr>
          <a:lstStyle/>
          <a:p>
            <a:r>
              <a:rPr lang="en-US" dirty="0">
                <a:solidFill>
                  <a:schemeClr val="accent2"/>
                </a:solidFill>
              </a:rPr>
              <a:t>Smoke and Carbon Monoxide Detectors: </a:t>
            </a:r>
          </a:p>
        </p:txBody>
      </p:sp>
      <p:sp>
        <p:nvSpPr>
          <p:cNvPr id="3" name="Content Placeholder 2">
            <a:extLst>
              <a:ext uri="{FF2B5EF4-FFF2-40B4-BE49-F238E27FC236}">
                <a16:creationId xmlns:a16="http://schemas.microsoft.com/office/drawing/2014/main" id="{B1146B71-1ACC-45DF-A7DF-35BD958BDF48}"/>
              </a:ext>
            </a:extLst>
          </p:cNvPr>
          <p:cNvSpPr>
            <a:spLocks noGrp="1"/>
          </p:cNvSpPr>
          <p:nvPr>
            <p:ph idx="1"/>
          </p:nvPr>
        </p:nvSpPr>
        <p:spPr>
          <a:xfrm>
            <a:off x="513722" y="973123"/>
            <a:ext cx="9133617" cy="5325609"/>
          </a:xfrm>
        </p:spPr>
        <p:txBody>
          <a:bodyPr>
            <a:normAutofit/>
          </a:bodyPr>
          <a:lstStyle/>
          <a:p>
            <a:r>
              <a:rPr lang="en-US" dirty="0">
                <a:solidFill>
                  <a:schemeClr val="tx1"/>
                </a:solidFill>
              </a:rPr>
              <a:t>HUD now requires that all smoke detectors be hardwired OR contain a 10-year tamper resistant battery.</a:t>
            </a:r>
          </a:p>
          <a:p>
            <a:r>
              <a:rPr lang="en-US" dirty="0">
                <a:solidFill>
                  <a:schemeClr val="tx1"/>
                </a:solidFill>
              </a:rPr>
              <a:t>Each level of the unit (including basement) must have a smoke detector AND a detector in each sleeping room </a:t>
            </a:r>
            <a:r>
              <a:rPr lang="en-US" u="sng" dirty="0">
                <a:solidFill>
                  <a:schemeClr val="tx1"/>
                </a:solidFill>
              </a:rPr>
              <a:t>AND</a:t>
            </a:r>
            <a:r>
              <a:rPr lang="en-US" dirty="0">
                <a:solidFill>
                  <a:schemeClr val="tx1"/>
                </a:solidFill>
              </a:rPr>
              <a:t> outside the common area of bedrooms.   </a:t>
            </a:r>
          </a:p>
          <a:p>
            <a:r>
              <a:rPr lang="en-US" dirty="0">
                <a:solidFill>
                  <a:schemeClr val="tx1"/>
                </a:solidFill>
              </a:rPr>
              <a:t>Smoke detectors mounting on the ceiling should be more than 4 inches from the wall.  If mounted on the wall, they should be between 4-12 inches from the ceiling. </a:t>
            </a:r>
          </a:p>
          <a:p>
            <a:r>
              <a:rPr lang="en-US" dirty="0">
                <a:solidFill>
                  <a:schemeClr val="tx1"/>
                </a:solidFill>
              </a:rPr>
              <a:t>Basement smoke detectors should be installed on the ceiling at the bottom of the stairs leading to the next level.  </a:t>
            </a:r>
          </a:p>
          <a:p>
            <a:r>
              <a:rPr lang="en-US" dirty="0">
                <a:solidFill>
                  <a:schemeClr val="tx1"/>
                </a:solidFill>
              </a:rPr>
              <a:t>No detectors should be installed near (closer than 3 feet) windows, doors or vents. </a:t>
            </a:r>
          </a:p>
          <a:p>
            <a:r>
              <a:rPr lang="en-US" u="sng" dirty="0">
                <a:solidFill>
                  <a:schemeClr val="tx1"/>
                </a:solidFill>
              </a:rPr>
              <a:t>For units serviced by any fuel-fired </a:t>
            </a:r>
            <a:r>
              <a:rPr lang="en-US" dirty="0">
                <a:solidFill>
                  <a:schemeClr val="tx1"/>
                </a:solidFill>
              </a:rPr>
              <a:t>(gas, wood, oil, etc) appliances, they must have a carbon monoxide detectors installed within “the immediate area” of sleeping.   </a:t>
            </a:r>
          </a:p>
          <a:p>
            <a:r>
              <a:rPr lang="en-US" dirty="0">
                <a:solidFill>
                  <a:schemeClr val="tx1"/>
                </a:solidFill>
              </a:rPr>
              <a:t>Carbon monoxide detectors must be installed in units with attached garage.  </a:t>
            </a:r>
          </a:p>
          <a:p>
            <a:endParaRPr lang="en-US" dirty="0"/>
          </a:p>
        </p:txBody>
      </p:sp>
    </p:spTree>
    <p:extLst>
      <p:ext uri="{BB962C8B-B14F-4D97-AF65-F5344CB8AC3E}">
        <p14:creationId xmlns:p14="http://schemas.microsoft.com/office/powerpoint/2010/main" val="301644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66256-DAD9-4A23-849A-9DF64316E0EC}"/>
              </a:ext>
            </a:extLst>
          </p:cNvPr>
          <p:cNvSpPr>
            <a:spLocks noGrp="1"/>
          </p:cNvSpPr>
          <p:nvPr>
            <p:ph type="title"/>
          </p:nvPr>
        </p:nvSpPr>
        <p:spPr>
          <a:xfrm>
            <a:off x="585055" y="315986"/>
            <a:ext cx="8596668" cy="1320800"/>
          </a:xfrm>
        </p:spPr>
        <p:txBody>
          <a:bodyPr/>
          <a:lstStyle/>
          <a:p>
            <a:r>
              <a:rPr lang="en-US" dirty="0">
                <a:solidFill>
                  <a:schemeClr val="accent2"/>
                </a:solidFill>
              </a:rPr>
              <a:t>New Inspection Updates:  NSPIRE </a:t>
            </a:r>
            <a:br>
              <a:rPr lang="en-US" dirty="0"/>
            </a:br>
            <a:endParaRPr lang="en-US" dirty="0"/>
          </a:p>
        </p:txBody>
      </p:sp>
      <p:sp>
        <p:nvSpPr>
          <p:cNvPr id="3" name="Content Placeholder 2">
            <a:extLst>
              <a:ext uri="{FF2B5EF4-FFF2-40B4-BE49-F238E27FC236}">
                <a16:creationId xmlns:a16="http://schemas.microsoft.com/office/drawing/2014/main" id="{6BF2D5BB-336F-4FA0-A64B-C68A0EF38ED7}"/>
              </a:ext>
            </a:extLst>
          </p:cNvPr>
          <p:cNvSpPr>
            <a:spLocks noGrp="1"/>
          </p:cNvSpPr>
          <p:nvPr>
            <p:ph idx="1"/>
          </p:nvPr>
        </p:nvSpPr>
        <p:spPr>
          <a:xfrm>
            <a:off x="585054" y="1116811"/>
            <a:ext cx="8985665" cy="3292629"/>
          </a:xfrm>
        </p:spPr>
        <p:txBody>
          <a:bodyPr>
            <a:normAutofit/>
          </a:bodyPr>
          <a:lstStyle/>
          <a:p>
            <a:r>
              <a:rPr lang="en-US" dirty="0">
                <a:solidFill>
                  <a:schemeClr val="tx1"/>
                </a:solidFill>
              </a:rPr>
              <a:t>HUD is replacing the HQS inspections with the new National Standards for Physical Inspection of Real Estate requirements.</a:t>
            </a:r>
          </a:p>
          <a:p>
            <a:r>
              <a:rPr lang="en-US" dirty="0">
                <a:solidFill>
                  <a:schemeClr val="tx1"/>
                </a:solidFill>
              </a:rPr>
              <a:t>The implementation of these changes has been delayed until </a:t>
            </a:r>
            <a:r>
              <a:rPr lang="en-US" b="1" dirty="0">
                <a:solidFill>
                  <a:srgbClr val="FF0000"/>
                </a:solidFill>
              </a:rPr>
              <a:t>February 1, 2027</a:t>
            </a:r>
            <a:r>
              <a:rPr lang="en-US" dirty="0"/>
              <a:t>.</a:t>
            </a:r>
          </a:p>
          <a:p>
            <a:pPr lvl="1"/>
            <a:r>
              <a:rPr lang="en-US" dirty="0">
                <a:solidFill>
                  <a:schemeClr val="tx1"/>
                </a:solidFill>
              </a:rPr>
              <a:t>HOWEVER, there are things we want to start preparing our Landlords and Tenants for now. </a:t>
            </a:r>
          </a:p>
          <a:p>
            <a:r>
              <a:rPr lang="en-US" dirty="0">
                <a:solidFill>
                  <a:schemeClr val="tx1"/>
                </a:solidFill>
              </a:rPr>
              <a:t>These new standards prioritize the health and safety of the residents above all else and are higher expectations than the HCV program has been held to before. </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02373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78AC-1111-480E-9CB9-778E858AB5AF}"/>
              </a:ext>
            </a:extLst>
          </p:cNvPr>
          <p:cNvSpPr>
            <a:spLocks noGrp="1"/>
          </p:cNvSpPr>
          <p:nvPr>
            <p:ph type="title"/>
          </p:nvPr>
        </p:nvSpPr>
        <p:spPr>
          <a:xfrm>
            <a:off x="435418" y="131029"/>
            <a:ext cx="8596668" cy="1320800"/>
          </a:xfrm>
        </p:spPr>
        <p:txBody>
          <a:bodyPr/>
          <a:lstStyle/>
          <a:p>
            <a:r>
              <a:rPr lang="en-US" dirty="0">
                <a:solidFill>
                  <a:schemeClr val="accent2"/>
                </a:solidFill>
              </a:rPr>
              <a:t>5. Housing Choice Voucher Program: </a:t>
            </a:r>
          </a:p>
        </p:txBody>
      </p:sp>
      <p:sp>
        <p:nvSpPr>
          <p:cNvPr id="3" name="Content Placeholder 2">
            <a:extLst>
              <a:ext uri="{FF2B5EF4-FFF2-40B4-BE49-F238E27FC236}">
                <a16:creationId xmlns:a16="http://schemas.microsoft.com/office/drawing/2014/main" id="{2744AE59-E6A8-4FCC-8B51-72A29381454C}"/>
              </a:ext>
            </a:extLst>
          </p:cNvPr>
          <p:cNvSpPr>
            <a:spLocks noGrp="1"/>
          </p:cNvSpPr>
          <p:nvPr>
            <p:ph idx="1"/>
          </p:nvPr>
        </p:nvSpPr>
        <p:spPr>
          <a:xfrm>
            <a:off x="560109" y="841805"/>
            <a:ext cx="8596668" cy="3880773"/>
          </a:xfrm>
        </p:spPr>
        <p:txBody>
          <a:bodyPr/>
          <a:lstStyle/>
          <a:p>
            <a:pPr fontAlgn="base"/>
            <a:r>
              <a:rPr lang="en-US" dirty="0">
                <a:solidFill>
                  <a:schemeClr val="tx1"/>
                </a:solidFill>
              </a:rPr>
              <a:t>Federal government’s primary program for assisting very low-income households, elderly and disabled persons to afford decent, safe, and sanitary housing in the private market.  Qualified households use vouchers to subsidize the rent they pay to landlords of privately owned properties.</a:t>
            </a:r>
          </a:p>
          <a:p>
            <a:pPr fontAlgn="base"/>
            <a:r>
              <a:rPr lang="en-US" dirty="0">
                <a:solidFill>
                  <a:schemeClr val="tx1"/>
                </a:solidFill>
              </a:rPr>
              <a:t>A household issued a housing voucher is responsible to find a “suitable” housing unit of the family’s choice where the owner agrees to rent to the tenant under the program.  Rental units must meet minimum health and safety standards defined by HUD and verified by the CHA.  </a:t>
            </a:r>
          </a:p>
          <a:p>
            <a:pPr fontAlgn="base"/>
            <a:r>
              <a:rPr lang="en-US" dirty="0">
                <a:solidFill>
                  <a:schemeClr val="tx1"/>
                </a:solidFill>
              </a:rPr>
              <a:t>A housing subsidy is paid directly to the landlord by the CHA on behalf of the participating household.  The household then pays the difference between the actual rent charged by the landlord and the amount subsidized by the program.</a:t>
            </a:r>
          </a:p>
          <a:p>
            <a:endParaRPr lang="en-US" dirty="0"/>
          </a:p>
        </p:txBody>
      </p:sp>
      <p:sp>
        <p:nvSpPr>
          <p:cNvPr id="5" name="Isosceles Triangle 4">
            <a:extLst>
              <a:ext uri="{FF2B5EF4-FFF2-40B4-BE49-F238E27FC236}">
                <a16:creationId xmlns:a16="http://schemas.microsoft.com/office/drawing/2014/main" id="{8B86B65D-7B6B-4CDC-B9DB-F2D8C09BDC50}"/>
              </a:ext>
            </a:extLst>
          </p:cNvPr>
          <p:cNvSpPr/>
          <p:nvPr/>
        </p:nvSpPr>
        <p:spPr>
          <a:xfrm>
            <a:off x="3432948" y="4930198"/>
            <a:ext cx="2325664" cy="16720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Housing Choice Voucher Program</a:t>
            </a:r>
          </a:p>
          <a:p>
            <a:pPr algn="ctr"/>
            <a:endParaRPr lang="en-US" dirty="0">
              <a:solidFill>
                <a:srgbClr val="0070C0"/>
              </a:solidFill>
            </a:endParaRPr>
          </a:p>
        </p:txBody>
      </p:sp>
      <p:sp>
        <p:nvSpPr>
          <p:cNvPr id="6" name="Oval 5">
            <a:extLst>
              <a:ext uri="{FF2B5EF4-FFF2-40B4-BE49-F238E27FC236}">
                <a16:creationId xmlns:a16="http://schemas.microsoft.com/office/drawing/2014/main" id="{F94DFA3C-AB0A-48BB-A199-1CAF7BBC2F19}"/>
              </a:ext>
            </a:extLst>
          </p:cNvPr>
          <p:cNvSpPr/>
          <p:nvPr/>
        </p:nvSpPr>
        <p:spPr>
          <a:xfrm>
            <a:off x="5818376" y="6269594"/>
            <a:ext cx="1230028" cy="5708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D1DA764-FD77-4D68-8A51-DBA49DD23066}"/>
              </a:ext>
            </a:extLst>
          </p:cNvPr>
          <p:cNvSpPr/>
          <p:nvPr/>
        </p:nvSpPr>
        <p:spPr>
          <a:xfrm>
            <a:off x="2122603" y="6266777"/>
            <a:ext cx="1230028" cy="5708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9975266-5CDA-4043-A191-41C7584CB749}"/>
              </a:ext>
            </a:extLst>
          </p:cNvPr>
          <p:cNvSpPr/>
          <p:nvPr/>
        </p:nvSpPr>
        <p:spPr>
          <a:xfrm>
            <a:off x="3980765" y="4325797"/>
            <a:ext cx="1230028" cy="5708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9A6EA73-8094-458F-866E-C3CD965542B5}"/>
              </a:ext>
            </a:extLst>
          </p:cNvPr>
          <p:cNvSpPr txBox="1"/>
          <p:nvPr/>
        </p:nvSpPr>
        <p:spPr>
          <a:xfrm>
            <a:off x="2295765" y="6367530"/>
            <a:ext cx="883703" cy="369332"/>
          </a:xfrm>
          <a:prstGeom prst="rect">
            <a:avLst/>
          </a:prstGeom>
          <a:noFill/>
        </p:spPr>
        <p:txBody>
          <a:bodyPr wrap="none" rtlCol="0">
            <a:spAutoFit/>
          </a:bodyPr>
          <a:lstStyle/>
          <a:p>
            <a:r>
              <a:rPr lang="en-US" dirty="0"/>
              <a:t>Tenant</a:t>
            </a:r>
          </a:p>
        </p:txBody>
      </p:sp>
      <p:sp>
        <p:nvSpPr>
          <p:cNvPr id="11" name="TextBox 10">
            <a:extLst>
              <a:ext uri="{FF2B5EF4-FFF2-40B4-BE49-F238E27FC236}">
                <a16:creationId xmlns:a16="http://schemas.microsoft.com/office/drawing/2014/main" id="{ABA539A7-5F54-4DE3-A289-8797241A6C1A}"/>
              </a:ext>
            </a:extLst>
          </p:cNvPr>
          <p:cNvSpPr txBox="1"/>
          <p:nvPr/>
        </p:nvSpPr>
        <p:spPr>
          <a:xfrm>
            <a:off x="4052201" y="4426550"/>
            <a:ext cx="1087157" cy="369332"/>
          </a:xfrm>
          <a:prstGeom prst="rect">
            <a:avLst/>
          </a:prstGeom>
          <a:noFill/>
        </p:spPr>
        <p:txBody>
          <a:bodyPr wrap="none" rtlCol="0">
            <a:spAutoFit/>
          </a:bodyPr>
          <a:lstStyle/>
          <a:p>
            <a:r>
              <a:rPr lang="en-US" dirty="0"/>
              <a:t>Landlord</a:t>
            </a:r>
          </a:p>
        </p:txBody>
      </p:sp>
      <p:sp>
        <p:nvSpPr>
          <p:cNvPr id="12" name="TextBox 11">
            <a:extLst>
              <a:ext uri="{FF2B5EF4-FFF2-40B4-BE49-F238E27FC236}">
                <a16:creationId xmlns:a16="http://schemas.microsoft.com/office/drawing/2014/main" id="{D9724F6C-D481-443F-A9D2-52EE24591E26}"/>
              </a:ext>
            </a:extLst>
          </p:cNvPr>
          <p:cNvSpPr txBox="1"/>
          <p:nvPr/>
        </p:nvSpPr>
        <p:spPr>
          <a:xfrm>
            <a:off x="6100574" y="6349585"/>
            <a:ext cx="665631" cy="369332"/>
          </a:xfrm>
          <a:prstGeom prst="rect">
            <a:avLst/>
          </a:prstGeom>
          <a:noFill/>
        </p:spPr>
        <p:txBody>
          <a:bodyPr wrap="none" rtlCol="0">
            <a:spAutoFit/>
          </a:bodyPr>
          <a:lstStyle/>
          <a:p>
            <a:r>
              <a:rPr lang="en-US" dirty="0"/>
              <a:t>CHA </a:t>
            </a:r>
          </a:p>
        </p:txBody>
      </p:sp>
      <p:pic>
        <p:nvPicPr>
          <p:cNvPr id="10" name="Picture 9">
            <a:extLst>
              <a:ext uri="{FF2B5EF4-FFF2-40B4-BE49-F238E27FC236}">
                <a16:creationId xmlns:a16="http://schemas.microsoft.com/office/drawing/2014/main" id="{31D50869-B9ED-4C89-A5C2-DAECC1B926D6}"/>
              </a:ext>
            </a:extLst>
          </p:cNvPr>
          <p:cNvPicPr>
            <a:picLocks noChangeAspect="1"/>
          </p:cNvPicPr>
          <p:nvPr/>
        </p:nvPicPr>
        <p:blipFill>
          <a:blip r:embed="rId3"/>
          <a:stretch>
            <a:fillRect/>
          </a:stretch>
        </p:blipFill>
        <p:spPr>
          <a:xfrm>
            <a:off x="8172713" y="4648290"/>
            <a:ext cx="3897278" cy="209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8296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9120-C3AD-4A4B-8F20-0AA65F0CAD10}"/>
              </a:ext>
            </a:extLst>
          </p:cNvPr>
          <p:cNvSpPr>
            <a:spLocks noGrp="1"/>
          </p:cNvSpPr>
          <p:nvPr>
            <p:ph type="title"/>
          </p:nvPr>
        </p:nvSpPr>
        <p:spPr>
          <a:xfrm>
            <a:off x="207255" y="118259"/>
            <a:ext cx="8596668" cy="1320800"/>
          </a:xfrm>
        </p:spPr>
        <p:txBody>
          <a:bodyPr/>
          <a:lstStyle/>
          <a:p>
            <a:r>
              <a:rPr lang="en-US" dirty="0">
                <a:solidFill>
                  <a:schemeClr val="accent2"/>
                </a:solidFill>
              </a:rPr>
              <a:t>Benefits of Housing Choice Voucher Program for Landlords:</a:t>
            </a:r>
          </a:p>
        </p:txBody>
      </p:sp>
      <p:sp>
        <p:nvSpPr>
          <p:cNvPr id="3" name="Content Placeholder 2">
            <a:extLst>
              <a:ext uri="{FF2B5EF4-FFF2-40B4-BE49-F238E27FC236}">
                <a16:creationId xmlns:a16="http://schemas.microsoft.com/office/drawing/2014/main" id="{D0438EAF-EBF6-4237-BA06-296B138286E2}"/>
              </a:ext>
            </a:extLst>
          </p:cNvPr>
          <p:cNvSpPr>
            <a:spLocks noGrp="1"/>
          </p:cNvSpPr>
          <p:nvPr>
            <p:ph idx="1"/>
          </p:nvPr>
        </p:nvSpPr>
        <p:spPr>
          <a:xfrm>
            <a:off x="124128" y="1348180"/>
            <a:ext cx="9542385" cy="5239658"/>
          </a:xfrm>
        </p:spPr>
        <p:txBody>
          <a:bodyPr>
            <a:normAutofit fontScale="92500"/>
          </a:bodyPr>
          <a:lstStyle/>
          <a:p>
            <a:r>
              <a:rPr lang="en-US" sz="2100" dirty="0">
                <a:solidFill>
                  <a:srgbClr val="0070C0"/>
                </a:solidFill>
              </a:rPr>
              <a:t>You will get timely and dependable payments from CHA. </a:t>
            </a:r>
            <a:r>
              <a:rPr lang="en-US" dirty="0"/>
              <a:t>Participating, compliant landlords will receive timely and dependable housing assistance payments (HAP) each month once the HAP contract and lease are signed.</a:t>
            </a:r>
          </a:p>
          <a:p>
            <a:r>
              <a:rPr lang="en-US" sz="2100" dirty="0">
                <a:solidFill>
                  <a:srgbClr val="0070C0"/>
                </a:solidFill>
              </a:rPr>
              <a:t>You will get your full rental payment</a:t>
            </a:r>
            <a:r>
              <a:rPr lang="en-US" dirty="0"/>
              <a:t>. When a HCV tenant’s income permanently changes, the portion of rent paid by the CHA and the tenant is adjusted to reflect this change. This provides financial protection to landlords in that if a HCV tenant’s income decreases, there is a process for the CHA to pay a larger portion of the rent to the landlord so the landlord continues to receive a full rental payment.</a:t>
            </a:r>
          </a:p>
          <a:p>
            <a:r>
              <a:rPr lang="en-US" dirty="0"/>
              <a:t> </a:t>
            </a:r>
            <a:r>
              <a:rPr lang="en-US" sz="2100" dirty="0">
                <a:solidFill>
                  <a:srgbClr val="0070C0"/>
                </a:solidFill>
              </a:rPr>
              <a:t>You will receive regular inspections</a:t>
            </a:r>
            <a:r>
              <a:rPr lang="en-US" dirty="0"/>
              <a:t>. Some landlords appreciate the routine inspections because they provide an opportunity to check on the condition of the unit. This can result in identifying maintenance needs that may have otherwise gone unnoticed for some time. </a:t>
            </a:r>
          </a:p>
          <a:p>
            <a:r>
              <a:rPr lang="en-US" sz="2100" dirty="0">
                <a:solidFill>
                  <a:srgbClr val="0070C0"/>
                </a:solidFill>
              </a:rPr>
              <a:t>You may request annual reasonable rent increases. </a:t>
            </a:r>
            <a:r>
              <a:rPr lang="en-US" dirty="0"/>
              <a:t>Compliant landlords may request a rent increase at the annual anniversary of the HAP contract by written notice to the CHA.</a:t>
            </a:r>
          </a:p>
          <a:p>
            <a:r>
              <a:rPr lang="en-US" sz="2100" dirty="0">
                <a:solidFill>
                  <a:srgbClr val="0070C0"/>
                </a:solidFill>
              </a:rPr>
              <a:t>You have the opportunity to help </a:t>
            </a:r>
            <a:r>
              <a:rPr lang="en-US" dirty="0"/>
              <a:t>low-income elderly, disabled, and veteran households, as well as families with children by providing affordable housing. More than 50 percent of vouchers serve elderly or non-elderly disabled families. About 45 percent of vouchers assist single-parent families.</a:t>
            </a:r>
          </a:p>
          <a:p>
            <a:endParaRPr lang="en-US" dirty="0"/>
          </a:p>
        </p:txBody>
      </p:sp>
    </p:spTree>
    <p:extLst>
      <p:ext uri="{BB962C8B-B14F-4D97-AF65-F5344CB8AC3E}">
        <p14:creationId xmlns:p14="http://schemas.microsoft.com/office/powerpoint/2010/main" val="4190338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28D1F-CF81-42BD-A203-0741F98BF79C}"/>
              </a:ext>
            </a:extLst>
          </p:cNvPr>
          <p:cNvSpPr>
            <a:spLocks noGrp="1"/>
          </p:cNvSpPr>
          <p:nvPr>
            <p:ph type="title"/>
          </p:nvPr>
        </p:nvSpPr>
        <p:spPr>
          <a:xfrm>
            <a:off x="304472" y="445060"/>
            <a:ext cx="9212390" cy="1320800"/>
          </a:xfrm>
        </p:spPr>
        <p:txBody>
          <a:bodyPr/>
          <a:lstStyle/>
          <a:p>
            <a:r>
              <a:rPr lang="en-US" dirty="0">
                <a:solidFill>
                  <a:schemeClr val="accent2"/>
                </a:solidFill>
              </a:rPr>
              <a:t>Housing Choice Voucher Myth-Busting:</a:t>
            </a:r>
          </a:p>
        </p:txBody>
      </p:sp>
      <p:sp>
        <p:nvSpPr>
          <p:cNvPr id="3" name="Content Placeholder 2">
            <a:extLst>
              <a:ext uri="{FF2B5EF4-FFF2-40B4-BE49-F238E27FC236}">
                <a16:creationId xmlns:a16="http://schemas.microsoft.com/office/drawing/2014/main" id="{D97464F2-2B30-4FE9-8062-17069B452571}"/>
              </a:ext>
            </a:extLst>
          </p:cNvPr>
          <p:cNvSpPr>
            <a:spLocks noGrp="1"/>
          </p:cNvSpPr>
          <p:nvPr>
            <p:ph idx="1"/>
          </p:nvPr>
        </p:nvSpPr>
        <p:spPr>
          <a:xfrm>
            <a:off x="304472" y="1392974"/>
            <a:ext cx="8596668" cy="5019966"/>
          </a:xfrm>
        </p:spPr>
        <p:txBody>
          <a:bodyPr>
            <a:normAutofit lnSpcReduction="10000"/>
          </a:bodyPr>
          <a:lstStyle/>
          <a:p>
            <a:r>
              <a:rPr lang="en-US" dirty="0">
                <a:solidFill>
                  <a:srgbClr val="0070C0"/>
                </a:solidFill>
              </a:rPr>
              <a:t>“Landlords can’t charge HCV participants the same rent as their non-HCV tenants.”</a:t>
            </a:r>
          </a:p>
          <a:p>
            <a:pPr lvl="1"/>
            <a:r>
              <a:rPr lang="en-US" sz="1800" dirty="0">
                <a:solidFill>
                  <a:schemeClr val="tx1"/>
                </a:solidFill>
              </a:rPr>
              <a:t>FALSE- Landlords can charge the full rent no matter who the tenant is. The housing authority must determine that the proposed rent is reasonable and is not higher than units in that area with similar amenities.</a:t>
            </a:r>
          </a:p>
          <a:p>
            <a:pPr lvl="1"/>
            <a:r>
              <a:rPr lang="en-US" sz="1800" dirty="0">
                <a:solidFill>
                  <a:schemeClr val="tx1"/>
                </a:solidFill>
              </a:rPr>
              <a:t>NOTE:  However, you may be asked to reduce the lease-up rent amount depending on the tenant’s income or rent reasonableness comparisons.    </a:t>
            </a:r>
          </a:p>
          <a:p>
            <a:r>
              <a:rPr lang="en-US" dirty="0">
                <a:solidFill>
                  <a:srgbClr val="0070C0"/>
                </a:solidFill>
              </a:rPr>
              <a:t>“It is almost impossible to evict a HCV tenant when they violate the lease.”</a:t>
            </a:r>
          </a:p>
          <a:p>
            <a:pPr lvl="1"/>
            <a:r>
              <a:rPr lang="en-US" sz="1800" dirty="0">
                <a:solidFill>
                  <a:schemeClr val="tx1"/>
                </a:solidFill>
              </a:rPr>
              <a:t>FALSE- HCV tenants are bound by the terms of their rental agreements and are subject to eviction as is any non-HCV tenant.</a:t>
            </a:r>
          </a:p>
          <a:p>
            <a:r>
              <a:rPr lang="en-US" dirty="0">
                <a:solidFill>
                  <a:srgbClr val="0070C0"/>
                </a:solidFill>
              </a:rPr>
              <a:t>“If you accept one HCV Program tenant, then all of your units must be rented to HCV Program tenants.”</a:t>
            </a:r>
          </a:p>
          <a:p>
            <a:pPr lvl="1"/>
            <a:r>
              <a:rPr lang="en-US" sz="1800" dirty="0">
                <a:solidFill>
                  <a:schemeClr val="tx1"/>
                </a:solidFill>
              </a:rPr>
              <a:t>FALSE- Renting unit(s) to HCV tenants does not in itself further obligate you to rent to other HCV tenants. For each vacancy, you should follow your established policies for screening prospective tenants. </a:t>
            </a:r>
          </a:p>
          <a:p>
            <a:endParaRPr lang="en-US" dirty="0"/>
          </a:p>
        </p:txBody>
      </p:sp>
    </p:spTree>
    <p:extLst>
      <p:ext uri="{BB962C8B-B14F-4D97-AF65-F5344CB8AC3E}">
        <p14:creationId xmlns:p14="http://schemas.microsoft.com/office/powerpoint/2010/main" val="2039509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B7A5-5138-471E-A43A-7BEB4E4A0C99}"/>
              </a:ext>
            </a:extLst>
          </p:cNvPr>
          <p:cNvSpPr>
            <a:spLocks noGrp="1"/>
          </p:cNvSpPr>
          <p:nvPr>
            <p:ph type="title"/>
          </p:nvPr>
        </p:nvSpPr>
        <p:spPr>
          <a:xfrm>
            <a:off x="677334" y="609600"/>
            <a:ext cx="8596668" cy="834736"/>
          </a:xfrm>
        </p:spPr>
        <p:txBody>
          <a:bodyPr>
            <a:normAutofit fontScale="90000"/>
          </a:bodyPr>
          <a:lstStyle/>
          <a:p>
            <a:r>
              <a:rPr lang="en-US" dirty="0">
                <a:solidFill>
                  <a:schemeClr val="accent2"/>
                </a:solidFill>
              </a:rPr>
              <a:t>Tenant Information that CHA can share with Landlords: </a:t>
            </a:r>
          </a:p>
        </p:txBody>
      </p:sp>
      <p:sp>
        <p:nvSpPr>
          <p:cNvPr id="3" name="Content Placeholder 2">
            <a:extLst>
              <a:ext uri="{FF2B5EF4-FFF2-40B4-BE49-F238E27FC236}">
                <a16:creationId xmlns:a16="http://schemas.microsoft.com/office/drawing/2014/main" id="{EBBF7997-88AF-4A21-A3E4-B4338C44C444}"/>
              </a:ext>
            </a:extLst>
          </p:cNvPr>
          <p:cNvSpPr>
            <a:spLocks noGrp="1"/>
          </p:cNvSpPr>
          <p:nvPr>
            <p:ph idx="1"/>
          </p:nvPr>
        </p:nvSpPr>
        <p:spPr>
          <a:xfrm>
            <a:off x="677334" y="1734562"/>
            <a:ext cx="8596668" cy="3880773"/>
          </a:xfrm>
        </p:spPr>
        <p:txBody>
          <a:bodyPr>
            <a:normAutofit lnSpcReduction="10000"/>
          </a:bodyPr>
          <a:lstStyle/>
          <a:p>
            <a:r>
              <a:rPr lang="en-US" dirty="0">
                <a:solidFill>
                  <a:schemeClr val="tx1"/>
                </a:solidFill>
              </a:rPr>
              <a:t>CAN:</a:t>
            </a:r>
          </a:p>
          <a:p>
            <a:pPr lvl="1"/>
            <a:r>
              <a:rPr lang="en-US" dirty="0">
                <a:solidFill>
                  <a:schemeClr val="tx1"/>
                </a:solidFill>
              </a:rPr>
              <a:t>If an applicant has an active Voucher and the effective dates of the Voucher</a:t>
            </a:r>
          </a:p>
          <a:p>
            <a:pPr lvl="1"/>
            <a:r>
              <a:rPr lang="en-US" dirty="0">
                <a:solidFill>
                  <a:schemeClr val="tx1"/>
                </a:solidFill>
              </a:rPr>
              <a:t>The bedroom size of an active Voucher</a:t>
            </a:r>
          </a:p>
          <a:p>
            <a:pPr lvl="1"/>
            <a:r>
              <a:rPr lang="en-US" dirty="0">
                <a:solidFill>
                  <a:schemeClr val="tx1"/>
                </a:solidFill>
              </a:rPr>
              <a:t>Anything the applicant specifically authorizes CHA to discuss </a:t>
            </a:r>
          </a:p>
          <a:p>
            <a:pPr lvl="2"/>
            <a:r>
              <a:rPr lang="en-US" dirty="0">
                <a:solidFill>
                  <a:schemeClr val="tx1"/>
                </a:solidFill>
              </a:rPr>
              <a:t>Note: Such authorization must be in writing via a signed release form</a:t>
            </a:r>
          </a:p>
          <a:p>
            <a:pPr lvl="2"/>
            <a:endParaRPr lang="en-US" dirty="0">
              <a:solidFill>
                <a:schemeClr val="tx1"/>
              </a:solidFill>
            </a:endParaRPr>
          </a:p>
          <a:p>
            <a:r>
              <a:rPr lang="en-US" dirty="0">
                <a:solidFill>
                  <a:schemeClr val="tx1"/>
                </a:solidFill>
              </a:rPr>
              <a:t>CANNOT:</a:t>
            </a:r>
          </a:p>
          <a:p>
            <a:pPr lvl="1"/>
            <a:r>
              <a:rPr lang="en-US" dirty="0">
                <a:solidFill>
                  <a:schemeClr val="tx1"/>
                </a:solidFill>
              </a:rPr>
              <a:t>Applicant’s income and asset information</a:t>
            </a:r>
          </a:p>
          <a:p>
            <a:pPr lvl="1"/>
            <a:r>
              <a:rPr lang="en-US" dirty="0">
                <a:solidFill>
                  <a:schemeClr val="tx1"/>
                </a:solidFill>
              </a:rPr>
              <a:t>Disability status / medical / confidential personal information</a:t>
            </a:r>
          </a:p>
          <a:p>
            <a:pPr lvl="1"/>
            <a:r>
              <a:rPr lang="en-US" dirty="0">
                <a:solidFill>
                  <a:schemeClr val="tx1"/>
                </a:solidFill>
              </a:rPr>
              <a:t>Status of applicant’s paperwork or missing items from applicant </a:t>
            </a:r>
          </a:p>
          <a:p>
            <a:pPr lvl="1"/>
            <a:r>
              <a:rPr lang="en-US" dirty="0">
                <a:solidFill>
                  <a:schemeClr val="tx1"/>
                </a:solidFill>
              </a:rPr>
              <a:t>Applicant’s background check with CHA or rental history</a:t>
            </a:r>
          </a:p>
        </p:txBody>
      </p:sp>
    </p:spTree>
    <p:extLst>
      <p:ext uri="{BB962C8B-B14F-4D97-AF65-F5344CB8AC3E}">
        <p14:creationId xmlns:p14="http://schemas.microsoft.com/office/powerpoint/2010/main" val="1758783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4F5D-289E-4202-9161-585C85BB20E1}"/>
              </a:ext>
            </a:extLst>
          </p:cNvPr>
          <p:cNvSpPr>
            <a:spLocks noGrp="1"/>
          </p:cNvSpPr>
          <p:nvPr>
            <p:ph type="title"/>
          </p:nvPr>
        </p:nvSpPr>
        <p:spPr>
          <a:xfrm>
            <a:off x="540638" y="588818"/>
            <a:ext cx="8596668" cy="1320800"/>
          </a:xfrm>
        </p:spPr>
        <p:txBody>
          <a:bodyPr/>
          <a:lstStyle/>
          <a:p>
            <a:r>
              <a:rPr lang="en-US" dirty="0">
                <a:solidFill>
                  <a:schemeClr val="accent2"/>
                </a:solidFill>
              </a:rPr>
              <a:t>The Eligibility Process Flow: </a:t>
            </a:r>
          </a:p>
        </p:txBody>
      </p:sp>
      <p:sp>
        <p:nvSpPr>
          <p:cNvPr id="3" name="Content Placeholder 2">
            <a:extLst>
              <a:ext uri="{FF2B5EF4-FFF2-40B4-BE49-F238E27FC236}">
                <a16:creationId xmlns:a16="http://schemas.microsoft.com/office/drawing/2014/main" id="{84926519-CAAF-42F3-B717-380C0E710AD7}"/>
              </a:ext>
            </a:extLst>
          </p:cNvPr>
          <p:cNvSpPr>
            <a:spLocks noGrp="1"/>
          </p:cNvSpPr>
          <p:nvPr>
            <p:ph idx="1"/>
          </p:nvPr>
        </p:nvSpPr>
        <p:spPr>
          <a:xfrm>
            <a:off x="724042" y="1383693"/>
            <a:ext cx="8972693" cy="5131408"/>
          </a:xfrm>
        </p:spPr>
        <p:txBody>
          <a:bodyPr>
            <a:normAutofit lnSpcReduction="10000"/>
          </a:bodyPr>
          <a:lstStyle/>
          <a:p>
            <a:r>
              <a:rPr lang="en-US" dirty="0">
                <a:solidFill>
                  <a:schemeClr val="tx1"/>
                </a:solidFill>
              </a:rPr>
              <a:t>Pre-applications (online and paper packets)</a:t>
            </a:r>
          </a:p>
          <a:p>
            <a:r>
              <a:rPr lang="en-US" dirty="0">
                <a:solidFill>
                  <a:schemeClr val="tx1"/>
                </a:solidFill>
              </a:rPr>
              <a:t>Waiting List / Preferences </a:t>
            </a:r>
          </a:p>
          <a:p>
            <a:r>
              <a:rPr lang="en-US" dirty="0">
                <a:solidFill>
                  <a:schemeClr val="tx1"/>
                </a:solidFill>
              </a:rPr>
              <a:t>Time Frames </a:t>
            </a:r>
          </a:p>
          <a:p>
            <a:pPr lvl="1"/>
            <a:r>
              <a:rPr lang="en-US" dirty="0">
                <a:solidFill>
                  <a:schemeClr val="tx1"/>
                </a:solidFill>
              </a:rPr>
              <a:t>Preference vs No Preference</a:t>
            </a:r>
          </a:p>
          <a:p>
            <a:r>
              <a:rPr lang="en-US" dirty="0">
                <a:solidFill>
                  <a:schemeClr val="tx1"/>
                </a:solidFill>
              </a:rPr>
              <a:t>Application Selection Process</a:t>
            </a:r>
          </a:p>
          <a:p>
            <a:r>
              <a:rPr lang="en-US" dirty="0">
                <a:solidFill>
                  <a:schemeClr val="tx1"/>
                </a:solidFill>
              </a:rPr>
              <a:t>Eligibility Packets and Review</a:t>
            </a:r>
          </a:p>
          <a:p>
            <a:r>
              <a:rPr lang="en-US" dirty="0">
                <a:solidFill>
                  <a:schemeClr val="tx1"/>
                </a:solidFill>
              </a:rPr>
              <a:t>Voucher Ready / Mandatory Group Informative Meeting </a:t>
            </a:r>
          </a:p>
          <a:p>
            <a:r>
              <a:rPr lang="en-US" dirty="0">
                <a:solidFill>
                  <a:schemeClr val="tx1"/>
                </a:solidFill>
              </a:rPr>
              <a:t>RFTA / Inspection / Lease with the Landlord </a:t>
            </a:r>
          </a:p>
          <a:p>
            <a:r>
              <a:rPr lang="en-US" dirty="0">
                <a:solidFill>
                  <a:schemeClr val="tx1"/>
                </a:solidFill>
              </a:rPr>
              <a:t>Final Documents Issued / Signed</a:t>
            </a:r>
          </a:p>
          <a:p>
            <a:r>
              <a:rPr lang="en-US" dirty="0">
                <a:solidFill>
                  <a:schemeClr val="tx1"/>
                </a:solidFill>
              </a:rPr>
              <a:t>HAP Payments </a:t>
            </a:r>
          </a:p>
          <a:p>
            <a:pPr marL="0" indent="0">
              <a:buNone/>
            </a:pPr>
            <a:endParaRPr lang="en-US" dirty="0"/>
          </a:p>
          <a:p>
            <a:r>
              <a:rPr lang="en-US" dirty="0">
                <a:solidFill>
                  <a:srgbClr val="0070C0"/>
                </a:solidFill>
              </a:rPr>
              <a:t>NOTE:  Applicants DO NOT have to move units to be eligible for a voucher.  They can receive Housing Assistance Payments for the unit they currently live-in IF it qualifies. </a:t>
            </a:r>
          </a:p>
          <a:p>
            <a:endParaRPr lang="en-US" dirty="0"/>
          </a:p>
        </p:txBody>
      </p:sp>
    </p:spTree>
    <p:extLst>
      <p:ext uri="{BB962C8B-B14F-4D97-AF65-F5344CB8AC3E}">
        <p14:creationId xmlns:p14="http://schemas.microsoft.com/office/powerpoint/2010/main" val="1867813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2E0F-8DD7-4D4A-AB78-86E327BC19A8}"/>
              </a:ext>
            </a:extLst>
          </p:cNvPr>
          <p:cNvSpPr>
            <a:spLocks noGrp="1"/>
          </p:cNvSpPr>
          <p:nvPr>
            <p:ph type="title"/>
          </p:nvPr>
        </p:nvSpPr>
        <p:spPr>
          <a:xfrm>
            <a:off x="283634" y="295711"/>
            <a:ext cx="8596668" cy="1168167"/>
          </a:xfrm>
        </p:spPr>
        <p:txBody>
          <a:bodyPr>
            <a:normAutofit fontScale="90000"/>
          </a:bodyPr>
          <a:lstStyle/>
          <a:p>
            <a:r>
              <a:rPr lang="en-US" dirty="0">
                <a:solidFill>
                  <a:schemeClr val="accent2"/>
                </a:solidFill>
              </a:rPr>
              <a:t>6. Request for Tenancy Approval (RFTA)  document completion tips:   </a:t>
            </a:r>
          </a:p>
        </p:txBody>
      </p:sp>
      <p:sp>
        <p:nvSpPr>
          <p:cNvPr id="3" name="Content Placeholder 2">
            <a:extLst>
              <a:ext uri="{FF2B5EF4-FFF2-40B4-BE49-F238E27FC236}">
                <a16:creationId xmlns:a16="http://schemas.microsoft.com/office/drawing/2014/main" id="{9D0D7580-28A0-4AB2-84D8-5952A6244594}"/>
              </a:ext>
            </a:extLst>
          </p:cNvPr>
          <p:cNvSpPr>
            <a:spLocks noGrp="1"/>
          </p:cNvSpPr>
          <p:nvPr>
            <p:ph idx="1"/>
          </p:nvPr>
        </p:nvSpPr>
        <p:spPr>
          <a:xfrm>
            <a:off x="461435" y="1463879"/>
            <a:ext cx="8131848" cy="4949621"/>
          </a:xfrm>
        </p:spPr>
        <p:txBody>
          <a:bodyPr>
            <a:normAutofit fontScale="92500"/>
          </a:bodyPr>
          <a:lstStyle/>
          <a:p>
            <a:r>
              <a:rPr lang="en-US" dirty="0">
                <a:solidFill>
                  <a:schemeClr val="tx1"/>
                </a:solidFill>
              </a:rPr>
              <a:t>Make sure the appropriate property name and address are listed – including the unit number, city, state, and zip code</a:t>
            </a:r>
          </a:p>
          <a:p>
            <a:r>
              <a:rPr lang="en-US" dirty="0">
                <a:solidFill>
                  <a:schemeClr val="tx1"/>
                </a:solidFill>
              </a:rPr>
              <a:t>Year Constructed does have to be filled in </a:t>
            </a:r>
          </a:p>
          <a:p>
            <a:r>
              <a:rPr lang="en-US" dirty="0">
                <a:solidFill>
                  <a:schemeClr val="tx1"/>
                </a:solidFill>
              </a:rPr>
              <a:t>Don’t forget to fill out each area of the utilities and appliances responsibility  form</a:t>
            </a:r>
          </a:p>
          <a:p>
            <a:pPr lvl="1"/>
            <a:r>
              <a:rPr lang="en-US" dirty="0">
                <a:solidFill>
                  <a:schemeClr val="tx1"/>
                </a:solidFill>
              </a:rPr>
              <a:t>Note:  The only columns that can have “N/A” are A/C and Other. All other columns must have a T for tenant or O for owner</a:t>
            </a:r>
          </a:p>
          <a:p>
            <a:r>
              <a:rPr lang="en-US" dirty="0">
                <a:solidFill>
                  <a:schemeClr val="tx1"/>
                </a:solidFill>
              </a:rPr>
              <a:t>Ensure you sign and date the document, and the tenant has to sign as well</a:t>
            </a:r>
          </a:p>
          <a:p>
            <a:r>
              <a:rPr lang="en-US" dirty="0">
                <a:solidFill>
                  <a:schemeClr val="tx1"/>
                </a:solidFill>
              </a:rPr>
              <a:t>We also need a signed copy of the lease before Housing Assistance Payments (HAP) can be released to you</a:t>
            </a:r>
          </a:p>
          <a:p>
            <a:pPr lvl="1"/>
            <a:r>
              <a:rPr lang="en-US" dirty="0">
                <a:solidFill>
                  <a:schemeClr val="tx1"/>
                </a:solidFill>
              </a:rPr>
              <a:t>The rent amount and utility responsibility must match the RFTA and signed HAP</a:t>
            </a:r>
          </a:p>
          <a:p>
            <a:pPr lvl="1"/>
            <a:r>
              <a:rPr lang="en-US" dirty="0">
                <a:solidFill>
                  <a:schemeClr val="tx1"/>
                </a:solidFill>
              </a:rPr>
              <a:t>The lease must be for a full calendar year, and have effective dates either       match or are within 60 days prior to the HAP dates </a:t>
            </a:r>
          </a:p>
          <a:p>
            <a:pPr lvl="2"/>
            <a:r>
              <a:rPr lang="en-US" dirty="0">
                <a:solidFill>
                  <a:schemeClr val="tx1"/>
                </a:solidFill>
              </a:rPr>
              <a:t>9/15/25 – 9/14/26 = Correct</a:t>
            </a:r>
          </a:p>
          <a:p>
            <a:pPr lvl="2"/>
            <a:r>
              <a:rPr lang="en-US" dirty="0">
                <a:solidFill>
                  <a:schemeClr val="tx1"/>
                </a:solidFill>
              </a:rPr>
              <a:t>9/15/25 – 08/31/26 = Does not meet HUD requirements </a:t>
            </a:r>
          </a:p>
          <a:p>
            <a:endParaRPr lang="en-US" dirty="0"/>
          </a:p>
        </p:txBody>
      </p:sp>
      <p:pic>
        <p:nvPicPr>
          <p:cNvPr id="5" name="Picture 4">
            <a:extLst>
              <a:ext uri="{FF2B5EF4-FFF2-40B4-BE49-F238E27FC236}">
                <a16:creationId xmlns:a16="http://schemas.microsoft.com/office/drawing/2014/main" id="{DECD583A-4EEE-4D80-BEBE-7413C82943DC}"/>
              </a:ext>
            </a:extLst>
          </p:cNvPr>
          <p:cNvPicPr>
            <a:picLocks noChangeAspect="1"/>
          </p:cNvPicPr>
          <p:nvPr/>
        </p:nvPicPr>
        <p:blipFill rotWithShape="1">
          <a:blip r:embed="rId3"/>
          <a:srcRect l="1432" r="1"/>
          <a:stretch/>
        </p:blipFill>
        <p:spPr>
          <a:xfrm>
            <a:off x="8260772" y="4665045"/>
            <a:ext cx="3782291" cy="2089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932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A09098-06A4-40EF-B81D-43752D3831CE}"/>
              </a:ext>
            </a:extLst>
          </p:cNvPr>
          <p:cNvSpPr>
            <a:spLocks noGrp="1"/>
          </p:cNvSpPr>
          <p:nvPr>
            <p:ph idx="1"/>
          </p:nvPr>
        </p:nvSpPr>
        <p:spPr>
          <a:xfrm>
            <a:off x="98214" y="1459549"/>
            <a:ext cx="9050866" cy="2065971"/>
          </a:xfrm>
        </p:spPr>
        <p:txBody>
          <a:bodyPr/>
          <a:lstStyle/>
          <a:p>
            <a:pPr marL="0" indent="0" algn="ctr">
              <a:buNone/>
            </a:pPr>
            <a:r>
              <a:rPr lang="en-US" sz="3200" b="1" dirty="0">
                <a:solidFill>
                  <a:srgbClr val="0070C0"/>
                </a:solidFill>
              </a:rPr>
              <a:t>The Cheyenne Housing Authority (CHA) </a:t>
            </a:r>
          </a:p>
          <a:p>
            <a:pPr marL="0" indent="0" algn="ctr">
              <a:buNone/>
            </a:pPr>
            <a:r>
              <a:rPr lang="en-US" sz="3200" b="1" dirty="0">
                <a:solidFill>
                  <a:srgbClr val="0070C0"/>
                </a:solidFill>
              </a:rPr>
              <a:t>appreciates your partnership </a:t>
            </a:r>
          </a:p>
          <a:p>
            <a:pPr marL="0" indent="0" algn="ctr">
              <a:buNone/>
            </a:pPr>
            <a:r>
              <a:rPr lang="en-US" sz="3200" b="1" dirty="0">
                <a:solidFill>
                  <a:srgbClr val="0070C0"/>
                </a:solidFill>
              </a:rPr>
              <a:t>in the Housing Choice Voucher (HCV) program</a:t>
            </a:r>
            <a:r>
              <a:rPr lang="en-US" sz="2800" b="1" dirty="0">
                <a:solidFill>
                  <a:srgbClr val="0070C0"/>
                </a:solidFill>
              </a:rPr>
              <a:t>.  </a:t>
            </a:r>
          </a:p>
          <a:p>
            <a:endParaRPr lang="en-US" dirty="0"/>
          </a:p>
        </p:txBody>
      </p:sp>
      <p:sp>
        <p:nvSpPr>
          <p:cNvPr id="4" name="TextBox 3">
            <a:extLst>
              <a:ext uri="{FF2B5EF4-FFF2-40B4-BE49-F238E27FC236}">
                <a16:creationId xmlns:a16="http://schemas.microsoft.com/office/drawing/2014/main" id="{802BEE12-E314-43A4-B5CA-6FDBA4A04FDC}"/>
              </a:ext>
            </a:extLst>
          </p:cNvPr>
          <p:cNvSpPr txBox="1"/>
          <p:nvPr/>
        </p:nvSpPr>
        <p:spPr>
          <a:xfrm>
            <a:off x="2194560" y="3738880"/>
            <a:ext cx="4530407" cy="1200329"/>
          </a:xfrm>
          <a:prstGeom prst="rect">
            <a:avLst/>
          </a:prstGeom>
          <a:noFill/>
        </p:spPr>
        <p:txBody>
          <a:bodyPr wrap="none" rtlCol="0">
            <a:spAutoFit/>
          </a:bodyPr>
          <a:lstStyle/>
          <a:p>
            <a:r>
              <a:rPr lang="en-US" sz="2400" dirty="0">
                <a:solidFill>
                  <a:srgbClr val="7030A0"/>
                </a:solidFill>
              </a:rPr>
              <a:t>Please add to the chat box: </a:t>
            </a:r>
          </a:p>
          <a:p>
            <a:pPr marL="285750" indent="-285750">
              <a:buFont typeface="Arial" panose="020B0604020202020204" pitchFamily="34" charset="0"/>
              <a:buChar char="•"/>
            </a:pPr>
            <a:r>
              <a:rPr lang="en-US" sz="2400" dirty="0">
                <a:solidFill>
                  <a:srgbClr val="7030A0"/>
                </a:solidFill>
              </a:rPr>
              <a:t>Your Name</a:t>
            </a:r>
          </a:p>
          <a:p>
            <a:pPr marL="285750" indent="-285750">
              <a:buFont typeface="Arial" panose="020B0604020202020204" pitchFamily="34" charset="0"/>
              <a:buChar char="•"/>
            </a:pPr>
            <a:r>
              <a:rPr lang="en-US" sz="2400" dirty="0">
                <a:solidFill>
                  <a:srgbClr val="7030A0"/>
                </a:solidFill>
              </a:rPr>
              <a:t>Properties you own / manage</a:t>
            </a:r>
          </a:p>
        </p:txBody>
      </p:sp>
    </p:spTree>
    <p:extLst>
      <p:ext uri="{BB962C8B-B14F-4D97-AF65-F5344CB8AC3E}">
        <p14:creationId xmlns:p14="http://schemas.microsoft.com/office/powerpoint/2010/main" val="54583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A9AC1F-D8D5-472F-A112-D146663F5BCA}"/>
              </a:ext>
            </a:extLst>
          </p:cNvPr>
          <p:cNvPicPr>
            <a:picLocks noChangeAspect="1"/>
          </p:cNvPicPr>
          <p:nvPr/>
        </p:nvPicPr>
        <p:blipFill>
          <a:blip r:embed="rId3"/>
          <a:stretch>
            <a:fillRect/>
          </a:stretch>
        </p:blipFill>
        <p:spPr>
          <a:xfrm>
            <a:off x="790635" y="1496844"/>
            <a:ext cx="8291278" cy="4801016"/>
          </a:xfrm>
          <a:prstGeom prst="rect">
            <a:avLst/>
          </a:prstGeom>
        </p:spPr>
      </p:pic>
      <p:graphicFrame>
        <p:nvGraphicFramePr>
          <p:cNvPr id="8" name="Table 7">
            <a:extLst>
              <a:ext uri="{FF2B5EF4-FFF2-40B4-BE49-F238E27FC236}">
                <a16:creationId xmlns:a16="http://schemas.microsoft.com/office/drawing/2014/main" id="{AFC68948-5470-4114-BA77-7401813250B5}"/>
              </a:ext>
            </a:extLst>
          </p:cNvPr>
          <p:cNvGraphicFramePr>
            <a:graphicFrameLocks noGrp="1"/>
          </p:cNvGraphicFramePr>
          <p:nvPr>
            <p:extLst>
              <p:ext uri="{D42A27DB-BD31-4B8C-83A1-F6EECF244321}">
                <p14:modId xmlns:p14="http://schemas.microsoft.com/office/powerpoint/2010/main" val="432911146"/>
              </p:ext>
            </p:extLst>
          </p:nvPr>
        </p:nvGraphicFramePr>
        <p:xfrm>
          <a:off x="267209" y="795400"/>
          <a:ext cx="9590468" cy="435514"/>
        </p:xfrm>
        <a:graphic>
          <a:graphicData uri="http://schemas.openxmlformats.org/drawingml/2006/table">
            <a:tbl>
              <a:tblPr firstRow="1" bandRow="1">
                <a:tableStyleId>{5C22544A-7EE6-4342-B048-85BDC9FD1C3A}</a:tableStyleId>
              </a:tblPr>
              <a:tblGrid>
                <a:gridCol w="9590468">
                  <a:extLst>
                    <a:ext uri="{9D8B030D-6E8A-4147-A177-3AD203B41FA5}">
                      <a16:colId xmlns:a16="http://schemas.microsoft.com/office/drawing/2014/main" val="4204326800"/>
                    </a:ext>
                  </a:extLst>
                </a:gridCol>
              </a:tblGrid>
              <a:tr h="43551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Before submitting the RFTA, be sure all fields are filled out completely and accurately.</a:t>
                      </a:r>
                    </a:p>
                  </a:txBody>
                  <a:tcPr/>
                </a:tc>
                <a:extLst>
                  <a:ext uri="{0D108BD9-81ED-4DB2-BD59-A6C34878D82A}">
                    <a16:rowId xmlns:a16="http://schemas.microsoft.com/office/drawing/2014/main" val="1445422548"/>
                  </a:ext>
                </a:extLst>
              </a:tr>
            </a:tbl>
          </a:graphicData>
        </a:graphic>
      </p:graphicFrame>
      <p:sp>
        <p:nvSpPr>
          <p:cNvPr id="3" name="Oval 2">
            <a:extLst>
              <a:ext uri="{FF2B5EF4-FFF2-40B4-BE49-F238E27FC236}">
                <a16:creationId xmlns:a16="http://schemas.microsoft.com/office/drawing/2014/main" id="{366F52C9-CF41-4626-8520-1756D0D65D93}"/>
              </a:ext>
            </a:extLst>
          </p:cNvPr>
          <p:cNvSpPr/>
          <p:nvPr/>
        </p:nvSpPr>
        <p:spPr>
          <a:xfrm>
            <a:off x="631436" y="1452237"/>
            <a:ext cx="3026164" cy="8003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323520"/>
      </p:ext>
    </p:extLst>
  </p:cSld>
  <p:clrMapOvr>
    <a:masterClrMapping/>
  </p:clrMapOvr>
  <mc:AlternateContent xmlns:mc="http://schemas.openxmlformats.org/markup-compatibility/2006" xmlns:p14="http://schemas.microsoft.com/office/powerpoint/2010/main">
    <mc:Choice Requires="p14">
      <p:transition spd="slow" p14:dur="2000" advTm="66052"/>
    </mc:Choice>
    <mc:Fallback xmlns="">
      <p:transition spd="slow" advTm="6605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ECA324-4600-4AAC-BA63-F681F7A93ED8}"/>
              </a:ext>
            </a:extLst>
          </p:cNvPr>
          <p:cNvPicPr>
            <a:picLocks noChangeAspect="1"/>
          </p:cNvPicPr>
          <p:nvPr/>
        </p:nvPicPr>
        <p:blipFill>
          <a:blip r:embed="rId3"/>
          <a:stretch>
            <a:fillRect/>
          </a:stretch>
        </p:blipFill>
        <p:spPr>
          <a:xfrm>
            <a:off x="3101541" y="55755"/>
            <a:ext cx="6569881" cy="4848120"/>
          </a:xfrm>
          <a:prstGeom prst="rect">
            <a:avLst/>
          </a:prstGeom>
        </p:spPr>
      </p:pic>
      <p:pic>
        <p:nvPicPr>
          <p:cNvPr id="5" name="Picture 4">
            <a:extLst>
              <a:ext uri="{FF2B5EF4-FFF2-40B4-BE49-F238E27FC236}">
                <a16:creationId xmlns:a16="http://schemas.microsoft.com/office/drawing/2014/main" id="{1C1269F5-C667-429F-BDD3-887DB569815B}"/>
              </a:ext>
            </a:extLst>
          </p:cNvPr>
          <p:cNvPicPr>
            <a:picLocks noChangeAspect="1"/>
          </p:cNvPicPr>
          <p:nvPr/>
        </p:nvPicPr>
        <p:blipFill>
          <a:blip r:embed="rId4"/>
          <a:stretch>
            <a:fillRect/>
          </a:stretch>
        </p:blipFill>
        <p:spPr>
          <a:xfrm>
            <a:off x="3101541" y="4914278"/>
            <a:ext cx="6656379" cy="1759464"/>
          </a:xfrm>
          <a:prstGeom prst="rect">
            <a:avLst/>
          </a:prstGeom>
        </p:spPr>
      </p:pic>
      <p:sp>
        <p:nvSpPr>
          <p:cNvPr id="7" name="Arrow: Right 6">
            <a:extLst>
              <a:ext uri="{FF2B5EF4-FFF2-40B4-BE49-F238E27FC236}">
                <a16:creationId xmlns:a16="http://schemas.microsoft.com/office/drawing/2014/main" id="{B26C8482-EF7E-48B6-B56B-A792A92B3F48}"/>
              </a:ext>
            </a:extLst>
          </p:cNvPr>
          <p:cNvSpPr/>
          <p:nvPr/>
        </p:nvSpPr>
        <p:spPr>
          <a:xfrm rot="10800000">
            <a:off x="4293219" y="1845621"/>
            <a:ext cx="758283" cy="2330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150FB14-5A83-43E7-B8E6-A40E3F9CFE27}"/>
              </a:ext>
            </a:extLst>
          </p:cNvPr>
          <p:cNvSpPr/>
          <p:nvPr/>
        </p:nvSpPr>
        <p:spPr>
          <a:xfrm rot="10800000">
            <a:off x="9671422" y="1845621"/>
            <a:ext cx="758283" cy="2330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0A0C5810-C149-4FE6-8DF9-07B70C1234E6}"/>
              </a:ext>
            </a:extLst>
          </p:cNvPr>
          <p:cNvSpPr>
            <a:spLocks noGrp="1"/>
          </p:cNvSpPr>
          <p:nvPr>
            <p:ph idx="1"/>
          </p:nvPr>
        </p:nvSpPr>
        <p:spPr>
          <a:xfrm>
            <a:off x="150702" y="945413"/>
            <a:ext cx="2950839" cy="4220227"/>
          </a:xfrm>
        </p:spPr>
        <p:txBody>
          <a:bodyPr>
            <a:normAutofit/>
          </a:bodyPr>
          <a:lstStyle/>
          <a:p>
            <a:r>
              <a:rPr lang="en-US" dirty="0">
                <a:solidFill>
                  <a:schemeClr val="accent2"/>
                </a:solidFill>
              </a:rPr>
              <a:t>Note:  “Other Electric” is for the lights, appliances, wall outlets, etc. used in the unit. This column cannot be listed as “N/A”</a:t>
            </a:r>
          </a:p>
          <a:p>
            <a:endParaRPr lang="en-US" dirty="0">
              <a:solidFill>
                <a:schemeClr val="accent2"/>
              </a:solidFill>
            </a:endParaRPr>
          </a:p>
          <a:p>
            <a:r>
              <a:rPr lang="en-US" dirty="0">
                <a:solidFill>
                  <a:schemeClr val="accent2"/>
                </a:solidFill>
              </a:rPr>
              <a:t>A/C is who pays for the electricity associated with the A/C, not who provides it</a:t>
            </a:r>
          </a:p>
          <a:p>
            <a:pPr marL="0" indent="0">
              <a:buNone/>
            </a:pPr>
            <a:endParaRPr lang="en-US" dirty="0"/>
          </a:p>
          <a:p>
            <a:endParaRPr lang="en-US" dirty="0"/>
          </a:p>
        </p:txBody>
      </p:sp>
      <p:sp>
        <p:nvSpPr>
          <p:cNvPr id="11" name="Arrow: Right 10">
            <a:extLst>
              <a:ext uri="{FF2B5EF4-FFF2-40B4-BE49-F238E27FC236}">
                <a16:creationId xmlns:a16="http://schemas.microsoft.com/office/drawing/2014/main" id="{14F10730-6ED9-42A6-A321-135DBE762D90}"/>
              </a:ext>
            </a:extLst>
          </p:cNvPr>
          <p:cNvSpPr/>
          <p:nvPr/>
        </p:nvSpPr>
        <p:spPr>
          <a:xfrm rot="10800000">
            <a:off x="4293219" y="3078865"/>
            <a:ext cx="758283" cy="2330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198EE1E0-C12B-4AD0-96E9-0AB202A60585}"/>
              </a:ext>
            </a:extLst>
          </p:cNvPr>
          <p:cNvSpPr/>
          <p:nvPr/>
        </p:nvSpPr>
        <p:spPr>
          <a:xfrm rot="10800000">
            <a:off x="9671422" y="3055528"/>
            <a:ext cx="758283" cy="2330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310492"/>
      </p:ext>
    </p:extLst>
  </p:cSld>
  <p:clrMapOvr>
    <a:masterClrMapping/>
  </p:clrMapOvr>
  <mc:AlternateContent xmlns:mc="http://schemas.openxmlformats.org/markup-compatibility/2006" xmlns:p14="http://schemas.microsoft.com/office/powerpoint/2010/main">
    <mc:Choice Requires="p14">
      <p:transition spd="slow" p14:dur="2000" advTm="149685"/>
    </mc:Choice>
    <mc:Fallback xmlns="">
      <p:transition spd="slow" advTm="14968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F8C26D1-5B9C-4ECB-B5E9-5A586A7F8BF6}"/>
              </a:ext>
            </a:extLst>
          </p:cNvPr>
          <p:cNvSpPr>
            <a:spLocks noGrp="1"/>
          </p:cNvSpPr>
          <p:nvPr>
            <p:ph idx="1"/>
          </p:nvPr>
        </p:nvSpPr>
        <p:spPr>
          <a:xfrm>
            <a:off x="6973747" y="1597663"/>
            <a:ext cx="3218467" cy="4245573"/>
          </a:xfrm>
        </p:spPr>
        <p:txBody>
          <a:bodyPr>
            <a:normAutofit/>
          </a:bodyPr>
          <a:lstStyle/>
          <a:p>
            <a:r>
              <a:rPr lang="en-US" sz="1600" dirty="0">
                <a:solidFill>
                  <a:schemeClr val="tx1"/>
                </a:solidFill>
              </a:rPr>
              <a:t>This is an ESTIMATE and subject to change; the final number will be calculated when all required documentation is submitted.</a:t>
            </a:r>
          </a:p>
          <a:p>
            <a:endParaRPr lang="en-US" sz="1600" dirty="0">
              <a:solidFill>
                <a:schemeClr val="tx1"/>
              </a:solidFill>
            </a:endParaRPr>
          </a:p>
          <a:p>
            <a:r>
              <a:rPr lang="en-US" sz="1600" dirty="0">
                <a:solidFill>
                  <a:schemeClr val="tx1"/>
                </a:solidFill>
              </a:rPr>
              <a:t>If a family has Zero Income, their maximum budget is equal to the payment standard.</a:t>
            </a:r>
          </a:p>
          <a:p>
            <a:endParaRPr lang="en-US" sz="1600" dirty="0">
              <a:solidFill>
                <a:schemeClr val="tx1"/>
              </a:solidFill>
            </a:endParaRPr>
          </a:p>
          <a:p>
            <a:r>
              <a:rPr lang="en-US" sz="1600" dirty="0">
                <a:solidFill>
                  <a:schemeClr val="tx1"/>
                </a:solidFill>
              </a:rPr>
              <a:t>Note: It is the family’s responsibility to pay for security deposits. </a:t>
            </a:r>
          </a:p>
          <a:p>
            <a:pPr marL="0" indent="0">
              <a:buNone/>
            </a:pPr>
            <a:endParaRPr lang="en-US" dirty="0"/>
          </a:p>
          <a:p>
            <a:endParaRPr lang="en-US" dirty="0"/>
          </a:p>
        </p:txBody>
      </p:sp>
      <p:pic>
        <p:nvPicPr>
          <p:cNvPr id="5" name="Picture 4">
            <a:extLst>
              <a:ext uri="{FF2B5EF4-FFF2-40B4-BE49-F238E27FC236}">
                <a16:creationId xmlns:a16="http://schemas.microsoft.com/office/drawing/2014/main" id="{97D34A2B-5868-46DA-865E-CA70F441C5A4}"/>
              </a:ext>
            </a:extLst>
          </p:cNvPr>
          <p:cNvPicPr>
            <a:picLocks noChangeAspect="1"/>
          </p:cNvPicPr>
          <p:nvPr/>
        </p:nvPicPr>
        <p:blipFill>
          <a:blip r:embed="rId3"/>
          <a:stretch>
            <a:fillRect/>
          </a:stretch>
        </p:blipFill>
        <p:spPr>
          <a:xfrm>
            <a:off x="702647" y="357007"/>
            <a:ext cx="5836203" cy="3679735"/>
          </a:xfrm>
          <a:prstGeom prst="rect">
            <a:avLst/>
          </a:prstGeom>
        </p:spPr>
      </p:pic>
      <p:pic>
        <p:nvPicPr>
          <p:cNvPr id="6" name="Picture 5">
            <a:extLst>
              <a:ext uri="{FF2B5EF4-FFF2-40B4-BE49-F238E27FC236}">
                <a16:creationId xmlns:a16="http://schemas.microsoft.com/office/drawing/2014/main" id="{EC8D5AAF-FB47-4131-9CB2-846BAE052E72}"/>
              </a:ext>
            </a:extLst>
          </p:cNvPr>
          <p:cNvPicPr>
            <a:picLocks noChangeAspect="1"/>
          </p:cNvPicPr>
          <p:nvPr/>
        </p:nvPicPr>
        <p:blipFill>
          <a:blip r:embed="rId4"/>
          <a:stretch>
            <a:fillRect/>
          </a:stretch>
        </p:blipFill>
        <p:spPr>
          <a:xfrm>
            <a:off x="814157" y="4654305"/>
            <a:ext cx="5698153" cy="1309920"/>
          </a:xfrm>
          <a:prstGeom prst="rect">
            <a:avLst/>
          </a:prstGeom>
        </p:spPr>
      </p:pic>
    </p:spTree>
    <p:extLst>
      <p:ext uri="{BB962C8B-B14F-4D97-AF65-F5344CB8AC3E}">
        <p14:creationId xmlns:p14="http://schemas.microsoft.com/office/powerpoint/2010/main" val="1807815542"/>
      </p:ext>
    </p:extLst>
  </p:cSld>
  <p:clrMapOvr>
    <a:masterClrMapping/>
  </p:clrMapOvr>
  <mc:AlternateContent xmlns:mc="http://schemas.openxmlformats.org/markup-compatibility/2006" xmlns:p14="http://schemas.microsoft.com/office/powerpoint/2010/main">
    <mc:Choice Requires="p14">
      <p:transition spd="slow" p14:dur="2000" advTm="43102"/>
    </mc:Choice>
    <mc:Fallback xmlns="">
      <p:transition spd="slow" advTm="4310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9571-8EF1-4111-95B5-116A2B6D9E58}"/>
              </a:ext>
            </a:extLst>
          </p:cNvPr>
          <p:cNvSpPr>
            <a:spLocks noGrp="1"/>
          </p:cNvSpPr>
          <p:nvPr>
            <p:ph type="title"/>
          </p:nvPr>
        </p:nvSpPr>
        <p:spPr>
          <a:xfrm>
            <a:off x="190772" y="190151"/>
            <a:ext cx="9133617" cy="841695"/>
          </a:xfrm>
        </p:spPr>
        <p:txBody>
          <a:bodyPr>
            <a:normAutofit fontScale="90000"/>
          </a:bodyPr>
          <a:lstStyle/>
          <a:p>
            <a:r>
              <a:rPr lang="en-US" dirty="0">
                <a:solidFill>
                  <a:schemeClr val="accent2"/>
                </a:solidFill>
              </a:rPr>
              <a:t>7. Final Documents After A Passing Inspection</a:t>
            </a:r>
          </a:p>
        </p:txBody>
      </p:sp>
      <p:sp>
        <p:nvSpPr>
          <p:cNvPr id="3" name="Content Placeholder 2">
            <a:extLst>
              <a:ext uri="{FF2B5EF4-FFF2-40B4-BE49-F238E27FC236}">
                <a16:creationId xmlns:a16="http://schemas.microsoft.com/office/drawing/2014/main" id="{B1146B71-1ACC-45DF-A7DF-35BD958BDF48}"/>
              </a:ext>
            </a:extLst>
          </p:cNvPr>
          <p:cNvSpPr>
            <a:spLocks noGrp="1"/>
          </p:cNvSpPr>
          <p:nvPr>
            <p:ph idx="1"/>
          </p:nvPr>
        </p:nvSpPr>
        <p:spPr>
          <a:xfrm>
            <a:off x="513722" y="973122"/>
            <a:ext cx="9133617" cy="5773667"/>
          </a:xfrm>
        </p:spPr>
        <p:txBody>
          <a:bodyPr>
            <a:normAutofit/>
          </a:bodyPr>
          <a:lstStyle/>
          <a:p>
            <a:r>
              <a:rPr lang="en-US" dirty="0">
                <a:solidFill>
                  <a:schemeClr val="tx1"/>
                </a:solidFill>
              </a:rPr>
              <a:t>“Final Documents” required to release payments include the following:</a:t>
            </a:r>
          </a:p>
          <a:p>
            <a:pPr lvl="1"/>
            <a:r>
              <a:rPr lang="en-US" dirty="0">
                <a:solidFill>
                  <a:schemeClr val="tx1"/>
                </a:solidFill>
              </a:rPr>
              <a:t>Signed HAP contract</a:t>
            </a:r>
          </a:p>
          <a:p>
            <a:pPr lvl="1"/>
            <a:r>
              <a:rPr lang="en-US" dirty="0">
                <a:solidFill>
                  <a:schemeClr val="tx1"/>
                </a:solidFill>
              </a:rPr>
              <a:t>Signed lease agreement with matching information that CHA has on file</a:t>
            </a:r>
          </a:p>
          <a:p>
            <a:pPr lvl="1"/>
            <a:r>
              <a:rPr lang="en-US" dirty="0">
                <a:solidFill>
                  <a:schemeClr val="tx1"/>
                </a:solidFill>
              </a:rPr>
              <a:t>Signed Household Certification – signed by Tenant, not sent to Landlord without a release</a:t>
            </a:r>
          </a:p>
          <a:p>
            <a:pPr lvl="1"/>
            <a:r>
              <a:rPr lang="en-US" dirty="0">
                <a:solidFill>
                  <a:schemeClr val="tx1"/>
                </a:solidFill>
              </a:rPr>
              <a:t>Any other documents CHA may be missing to complete the file</a:t>
            </a:r>
          </a:p>
          <a:p>
            <a:r>
              <a:rPr lang="en-US" dirty="0">
                <a:solidFill>
                  <a:schemeClr val="tx1"/>
                </a:solidFill>
              </a:rPr>
              <a:t>CHA typically sends the request for lease and the HAP / Household Certification via email to expedite the process, unless a mailed copy is requested.</a:t>
            </a:r>
          </a:p>
          <a:p>
            <a:r>
              <a:rPr lang="en-US" dirty="0">
                <a:solidFill>
                  <a:schemeClr val="tx1"/>
                </a:solidFill>
              </a:rPr>
              <a:t>Assistance Payments begin as of the date of a passing inspection or the tenant’s move in date, whichever is later. The date will show on the HAP contract.</a:t>
            </a:r>
          </a:p>
          <a:p>
            <a:r>
              <a:rPr lang="en-US" dirty="0">
                <a:solidFill>
                  <a:schemeClr val="tx1"/>
                </a:solidFill>
              </a:rPr>
              <a:t>If there is a change in a tenant’s move in date, please let CHA know as soon as possible so adjustments to the HAP contract can be made.</a:t>
            </a:r>
          </a:p>
          <a:p>
            <a:endParaRPr lang="en-US" dirty="0">
              <a:solidFill>
                <a:schemeClr val="tx1"/>
              </a:solidFill>
            </a:endParaRPr>
          </a:p>
          <a:p>
            <a:endParaRPr lang="en-US" dirty="0"/>
          </a:p>
        </p:txBody>
      </p:sp>
      <p:sp>
        <p:nvSpPr>
          <p:cNvPr id="5" name="Content Placeholder 2">
            <a:extLst>
              <a:ext uri="{FF2B5EF4-FFF2-40B4-BE49-F238E27FC236}">
                <a16:creationId xmlns:a16="http://schemas.microsoft.com/office/drawing/2014/main" id="{DAC65076-2AF1-44EE-9EC9-5D8287A30899}"/>
              </a:ext>
            </a:extLst>
          </p:cNvPr>
          <p:cNvSpPr txBox="1">
            <a:spLocks/>
          </p:cNvSpPr>
          <p:nvPr/>
        </p:nvSpPr>
        <p:spPr>
          <a:xfrm>
            <a:off x="513722" y="4935681"/>
            <a:ext cx="7539233" cy="10773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solidFill>
                  <a:schemeClr val="tx1"/>
                </a:solidFill>
              </a:rPr>
              <a:t>A tenant is not fully “approved” until all final documents are received, reviewed, and approved, and CHA countersigns the HAP contract. Payments are released at that time.</a:t>
            </a:r>
          </a:p>
          <a:p>
            <a:endParaRPr lang="en-US" dirty="0">
              <a:solidFill>
                <a:schemeClr val="tx1"/>
              </a:solidFill>
            </a:endParaRPr>
          </a:p>
          <a:p>
            <a:endParaRPr lang="en-US" dirty="0"/>
          </a:p>
        </p:txBody>
      </p:sp>
      <p:pic>
        <p:nvPicPr>
          <p:cNvPr id="8" name="Picture 7">
            <a:extLst>
              <a:ext uri="{FF2B5EF4-FFF2-40B4-BE49-F238E27FC236}">
                <a16:creationId xmlns:a16="http://schemas.microsoft.com/office/drawing/2014/main" id="{F1664A4A-360F-4D7B-B0F1-B8BE13F17E60}"/>
              </a:ext>
            </a:extLst>
          </p:cNvPr>
          <p:cNvPicPr>
            <a:picLocks noChangeAspect="1"/>
          </p:cNvPicPr>
          <p:nvPr/>
        </p:nvPicPr>
        <p:blipFill>
          <a:blip r:embed="rId3"/>
          <a:stretch>
            <a:fillRect/>
          </a:stretch>
        </p:blipFill>
        <p:spPr>
          <a:xfrm>
            <a:off x="8271162" y="4644342"/>
            <a:ext cx="3782291" cy="21024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5691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9571-8EF1-4111-95B5-116A2B6D9E58}"/>
              </a:ext>
            </a:extLst>
          </p:cNvPr>
          <p:cNvSpPr>
            <a:spLocks noGrp="1"/>
          </p:cNvSpPr>
          <p:nvPr>
            <p:ph type="title"/>
          </p:nvPr>
        </p:nvSpPr>
        <p:spPr>
          <a:xfrm>
            <a:off x="190772" y="190151"/>
            <a:ext cx="9133617" cy="841695"/>
          </a:xfrm>
        </p:spPr>
        <p:txBody>
          <a:bodyPr>
            <a:normAutofit/>
          </a:bodyPr>
          <a:lstStyle/>
          <a:p>
            <a:r>
              <a:rPr lang="en-US" dirty="0">
                <a:solidFill>
                  <a:schemeClr val="accent2"/>
                </a:solidFill>
              </a:rPr>
              <a:t>HAP Payments</a:t>
            </a:r>
          </a:p>
        </p:txBody>
      </p:sp>
      <p:sp>
        <p:nvSpPr>
          <p:cNvPr id="3" name="Content Placeholder 2">
            <a:extLst>
              <a:ext uri="{FF2B5EF4-FFF2-40B4-BE49-F238E27FC236}">
                <a16:creationId xmlns:a16="http://schemas.microsoft.com/office/drawing/2014/main" id="{B1146B71-1ACC-45DF-A7DF-35BD958BDF48}"/>
              </a:ext>
            </a:extLst>
          </p:cNvPr>
          <p:cNvSpPr>
            <a:spLocks noGrp="1"/>
          </p:cNvSpPr>
          <p:nvPr>
            <p:ph idx="1"/>
          </p:nvPr>
        </p:nvSpPr>
        <p:spPr>
          <a:xfrm>
            <a:off x="513722" y="973122"/>
            <a:ext cx="9133617" cy="5773667"/>
          </a:xfrm>
        </p:spPr>
        <p:txBody>
          <a:bodyPr>
            <a:normAutofit/>
          </a:bodyPr>
          <a:lstStyle/>
          <a:p>
            <a:r>
              <a:rPr lang="en-US" dirty="0">
                <a:solidFill>
                  <a:schemeClr val="tx1"/>
                </a:solidFill>
              </a:rPr>
              <a:t>After the final documents are all signed and turned in, CHA reviews to ensure nothing is missing, and that the lease is in compliance / matches HAP.</a:t>
            </a:r>
          </a:p>
          <a:p>
            <a:r>
              <a:rPr lang="en-US" dirty="0">
                <a:solidFill>
                  <a:schemeClr val="tx1"/>
                </a:solidFill>
              </a:rPr>
              <a:t>This process may take 1-2 business days, and then payment is released. CHA makes initial HAP payments on the 1</a:t>
            </a:r>
            <a:r>
              <a:rPr lang="en-US" baseline="30000" dirty="0">
                <a:solidFill>
                  <a:schemeClr val="tx1"/>
                </a:solidFill>
              </a:rPr>
              <a:t>st</a:t>
            </a:r>
            <a:r>
              <a:rPr lang="en-US" dirty="0">
                <a:solidFill>
                  <a:schemeClr val="tx1"/>
                </a:solidFill>
              </a:rPr>
              <a:t> and 15</a:t>
            </a:r>
            <a:r>
              <a:rPr lang="en-US" baseline="30000" dirty="0">
                <a:solidFill>
                  <a:schemeClr val="tx1"/>
                </a:solidFill>
              </a:rPr>
              <a:t>th</a:t>
            </a:r>
            <a:r>
              <a:rPr lang="en-US" dirty="0">
                <a:solidFill>
                  <a:schemeClr val="tx1"/>
                </a:solidFill>
              </a:rPr>
              <a:t> of the month. If the payment day lands on a holiday or weekend, it is pushed to the next business day.</a:t>
            </a:r>
          </a:p>
          <a:p>
            <a:pPr lvl="1"/>
            <a:r>
              <a:rPr lang="en-US" dirty="0">
                <a:solidFill>
                  <a:schemeClr val="tx1"/>
                </a:solidFill>
              </a:rPr>
              <a:t>Example: If all final documents are turned in, reviewed and approved on 10/5/25, then the first HAP payments would be released on 10/15/25. </a:t>
            </a:r>
          </a:p>
          <a:p>
            <a:r>
              <a:rPr lang="en-US" dirty="0">
                <a:solidFill>
                  <a:schemeClr val="tx1"/>
                </a:solidFill>
              </a:rPr>
              <a:t>After the initial Lease Up process, HAP payments are paid on the 1</a:t>
            </a:r>
            <a:r>
              <a:rPr lang="en-US" baseline="30000" dirty="0">
                <a:solidFill>
                  <a:schemeClr val="tx1"/>
                </a:solidFill>
              </a:rPr>
              <a:t>st</a:t>
            </a:r>
            <a:r>
              <a:rPr lang="en-US" dirty="0">
                <a:solidFill>
                  <a:schemeClr val="tx1"/>
                </a:solidFill>
              </a:rPr>
              <a:t> business day of each month.</a:t>
            </a:r>
          </a:p>
          <a:p>
            <a:pPr lvl="1"/>
            <a:r>
              <a:rPr lang="en-US" dirty="0">
                <a:solidFill>
                  <a:schemeClr val="tx1"/>
                </a:solidFill>
              </a:rPr>
              <a:t>If you do not already receive payments via EFT, ask us to help you sign up!</a:t>
            </a:r>
          </a:p>
          <a:p>
            <a:r>
              <a:rPr lang="en-US" dirty="0">
                <a:solidFill>
                  <a:schemeClr val="tx1"/>
                </a:solidFill>
              </a:rPr>
              <a:t>No more documentation is needed until the Annual Recertification.</a:t>
            </a:r>
          </a:p>
          <a:p>
            <a:endParaRPr lang="en-US" dirty="0"/>
          </a:p>
        </p:txBody>
      </p:sp>
    </p:spTree>
    <p:extLst>
      <p:ext uri="{BB962C8B-B14F-4D97-AF65-F5344CB8AC3E}">
        <p14:creationId xmlns:p14="http://schemas.microsoft.com/office/powerpoint/2010/main" val="69881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3CACD-D617-465C-BE20-B649EE7F2B2D}"/>
              </a:ext>
            </a:extLst>
          </p:cNvPr>
          <p:cNvSpPr>
            <a:spLocks noGrp="1"/>
          </p:cNvSpPr>
          <p:nvPr>
            <p:ph type="ctrTitle"/>
          </p:nvPr>
        </p:nvSpPr>
        <p:spPr>
          <a:xfrm>
            <a:off x="1187604" y="1782698"/>
            <a:ext cx="8322734" cy="1646302"/>
          </a:xfrm>
        </p:spPr>
        <p:txBody>
          <a:bodyPr/>
          <a:lstStyle/>
          <a:p>
            <a:r>
              <a:rPr lang="en-US" dirty="0">
                <a:solidFill>
                  <a:schemeClr val="accent2"/>
                </a:solidFill>
              </a:rPr>
              <a:t>Existing HCV Tenants FAQs</a:t>
            </a:r>
          </a:p>
        </p:txBody>
      </p:sp>
      <p:pic>
        <p:nvPicPr>
          <p:cNvPr id="5" name="Picture 4">
            <a:extLst>
              <a:ext uri="{FF2B5EF4-FFF2-40B4-BE49-F238E27FC236}">
                <a16:creationId xmlns:a16="http://schemas.microsoft.com/office/drawing/2014/main" id="{343C93E2-C62D-40B2-935A-61086FDB3E15}"/>
              </a:ext>
            </a:extLst>
          </p:cNvPr>
          <p:cNvPicPr>
            <a:picLocks noChangeAspect="1"/>
          </p:cNvPicPr>
          <p:nvPr/>
        </p:nvPicPr>
        <p:blipFill rotWithShape="1">
          <a:blip r:embed="rId3"/>
          <a:srcRect l="1972" t="5073" b="3408"/>
          <a:stretch/>
        </p:blipFill>
        <p:spPr>
          <a:xfrm>
            <a:off x="8364682" y="4755692"/>
            <a:ext cx="3699164" cy="1998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4174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8185F-3612-49D4-8B1B-BA5C4B9E6947}"/>
              </a:ext>
            </a:extLst>
          </p:cNvPr>
          <p:cNvSpPr>
            <a:spLocks noGrp="1"/>
          </p:cNvSpPr>
          <p:nvPr>
            <p:ph type="title"/>
          </p:nvPr>
        </p:nvSpPr>
        <p:spPr>
          <a:xfrm>
            <a:off x="595853" y="339436"/>
            <a:ext cx="8596668" cy="1320800"/>
          </a:xfrm>
        </p:spPr>
        <p:txBody>
          <a:bodyPr/>
          <a:lstStyle/>
          <a:p>
            <a:r>
              <a:rPr lang="en-US" dirty="0">
                <a:solidFill>
                  <a:schemeClr val="accent2"/>
                </a:solidFill>
              </a:rPr>
              <a:t>Rent Increase Requests:  </a:t>
            </a:r>
          </a:p>
        </p:txBody>
      </p:sp>
      <p:sp>
        <p:nvSpPr>
          <p:cNvPr id="3" name="Content Placeholder 2">
            <a:extLst>
              <a:ext uri="{FF2B5EF4-FFF2-40B4-BE49-F238E27FC236}">
                <a16:creationId xmlns:a16="http://schemas.microsoft.com/office/drawing/2014/main" id="{4D4EB73A-AFDE-4711-A369-189EE830DB5A}"/>
              </a:ext>
            </a:extLst>
          </p:cNvPr>
          <p:cNvSpPr>
            <a:spLocks noGrp="1"/>
          </p:cNvSpPr>
          <p:nvPr>
            <p:ph idx="1"/>
          </p:nvPr>
        </p:nvSpPr>
        <p:spPr>
          <a:xfrm>
            <a:off x="595852" y="1270000"/>
            <a:ext cx="8822467" cy="4687180"/>
          </a:xfrm>
        </p:spPr>
        <p:txBody>
          <a:bodyPr/>
          <a:lstStyle/>
          <a:p>
            <a:r>
              <a:rPr lang="en-US" dirty="0">
                <a:solidFill>
                  <a:schemeClr val="tx1"/>
                </a:solidFill>
              </a:rPr>
              <a:t>Annual requests to increase a tenant’s rent amount are permitted, effective the recertification date of the tenant with the HAP contract. </a:t>
            </a:r>
          </a:p>
          <a:p>
            <a:r>
              <a:rPr lang="en-US" dirty="0">
                <a:solidFill>
                  <a:schemeClr val="tx1"/>
                </a:solidFill>
              </a:rPr>
              <a:t>The CHA sends a notification to the Landlord 90 days in advance of the recertification date, allowing the Landlord 30 days to submit the rent increase. </a:t>
            </a:r>
          </a:p>
          <a:p>
            <a:r>
              <a:rPr lang="en-US" dirty="0">
                <a:solidFill>
                  <a:schemeClr val="tx1"/>
                </a:solidFill>
              </a:rPr>
              <a:t>All rent increases must be submitted in writing / e-mail / Landlord portal, within the required due date. </a:t>
            </a:r>
          </a:p>
          <a:p>
            <a:r>
              <a:rPr lang="en-US" dirty="0">
                <a:solidFill>
                  <a:schemeClr val="tx1"/>
                </a:solidFill>
              </a:rPr>
              <a:t>Rent increases are subject to rent reasonableness comparisons unless you are a Tax Credit property.   </a:t>
            </a:r>
          </a:p>
          <a:p>
            <a:r>
              <a:rPr lang="en-US" dirty="0">
                <a:solidFill>
                  <a:schemeClr val="tx1"/>
                </a:solidFill>
              </a:rPr>
              <a:t>Any amount of rent and/order tenant paid utilities above the payment standard will be charged directly to the tenant.    NOTE:  After the first year of tenancy, the tenant’s portion of their rent to income ratio may exceed 40%.   </a:t>
            </a:r>
          </a:p>
          <a:p>
            <a:endParaRPr lang="en-US" dirty="0"/>
          </a:p>
        </p:txBody>
      </p:sp>
    </p:spTree>
    <p:extLst>
      <p:ext uri="{BB962C8B-B14F-4D97-AF65-F5344CB8AC3E}">
        <p14:creationId xmlns:p14="http://schemas.microsoft.com/office/powerpoint/2010/main" val="1007117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C06C-234B-4F1A-85AB-6E5FB1CC3BE7}"/>
              </a:ext>
            </a:extLst>
          </p:cNvPr>
          <p:cNvSpPr>
            <a:spLocks noGrp="1"/>
          </p:cNvSpPr>
          <p:nvPr>
            <p:ph type="title"/>
          </p:nvPr>
        </p:nvSpPr>
        <p:spPr/>
        <p:txBody>
          <a:bodyPr/>
          <a:lstStyle/>
          <a:p>
            <a:r>
              <a:rPr lang="en-US" dirty="0">
                <a:solidFill>
                  <a:schemeClr val="accent2"/>
                </a:solidFill>
              </a:rPr>
              <a:t>Tenant Move-outs: </a:t>
            </a:r>
          </a:p>
        </p:txBody>
      </p:sp>
      <p:sp>
        <p:nvSpPr>
          <p:cNvPr id="3" name="Content Placeholder 2">
            <a:extLst>
              <a:ext uri="{FF2B5EF4-FFF2-40B4-BE49-F238E27FC236}">
                <a16:creationId xmlns:a16="http://schemas.microsoft.com/office/drawing/2014/main" id="{BB9520F4-71FC-4118-91C6-7F668575AB03}"/>
              </a:ext>
            </a:extLst>
          </p:cNvPr>
          <p:cNvSpPr>
            <a:spLocks noGrp="1"/>
          </p:cNvSpPr>
          <p:nvPr>
            <p:ph idx="1"/>
          </p:nvPr>
        </p:nvSpPr>
        <p:spPr>
          <a:xfrm>
            <a:off x="677334" y="1400098"/>
            <a:ext cx="8596668" cy="3880773"/>
          </a:xfrm>
        </p:spPr>
        <p:txBody>
          <a:bodyPr>
            <a:normAutofit lnSpcReduction="10000"/>
          </a:bodyPr>
          <a:lstStyle/>
          <a:p>
            <a:r>
              <a:rPr lang="en-US" dirty="0">
                <a:solidFill>
                  <a:schemeClr val="tx1"/>
                </a:solidFill>
              </a:rPr>
              <a:t>The CHA will notify Landlords as soon as we know a tenant has vacated an assisted unit and stop the housing assistance payment. </a:t>
            </a:r>
          </a:p>
          <a:p>
            <a:r>
              <a:rPr lang="en-US" dirty="0">
                <a:solidFill>
                  <a:schemeClr val="tx1"/>
                </a:solidFill>
              </a:rPr>
              <a:t>You must contact CHA as soon as you are informed or have knowledge a tenant has moved out of the assisted unit.   </a:t>
            </a:r>
          </a:p>
          <a:p>
            <a:r>
              <a:rPr lang="en-US" dirty="0">
                <a:solidFill>
                  <a:schemeClr val="tx1"/>
                </a:solidFill>
              </a:rPr>
              <a:t>HUD does not allow the CHA to pay for storage.  If the tenant has moved, but their items  remain in the unit, CHA must stop the housing assistance payment the date the tenant stopped living in the assisted unit. </a:t>
            </a:r>
          </a:p>
          <a:p>
            <a:r>
              <a:rPr lang="en-US" dirty="0">
                <a:solidFill>
                  <a:schemeClr val="tx1"/>
                </a:solidFill>
              </a:rPr>
              <a:t>UNIT TRANSFERS – Do not transfer tenants receiving housing assistance payments to a different unit even if it is within the same property that you own or manage.   CHA must authorize any unit transfer before the tenant moves.  If the tenant moves prior to authorization by the CHA the landlord will be required to repay any housing assistance payments paid after the tenant moved out of the approved unit.   </a:t>
            </a:r>
          </a:p>
          <a:p>
            <a:endParaRPr lang="en-US" dirty="0"/>
          </a:p>
        </p:txBody>
      </p:sp>
    </p:spTree>
    <p:extLst>
      <p:ext uri="{BB962C8B-B14F-4D97-AF65-F5344CB8AC3E}">
        <p14:creationId xmlns:p14="http://schemas.microsoft.com/office/powerpoint/2010/main" val="4208939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00C9-9A16-4CB3-BAC4-01FF1873E9DE}"/>
              </a:ext>
            </a:extLst>
          </p:cNvPr>
          <p:cNvSpPr>
            <a:spLocks noGrp="1"/>
          </p:cNvSpPr>
          <p:nvPr>
            <p:ph type="title"/>
          </p:nvPr>
        </p:nvSpPr>
        <p:spPr>
          <a:xfrm>
            <a:off x="677334" y="609600"/>
            <a:ext cx="8596668" cy="1320800"/>
          </a:xfrm>
        </p:spPr>
        <p:txBody>
          <a:bodyPr>
            <a:normAutofit fontScale="90000"/>
          </a:bodyPr>
          <a:lstStyle/>
          <a:p>
            <a:r>
              <a:rPr lang="en-US" dirty="0">
                <a:solidFill>
                  <a:schemeClr val="accent2"/>
                </a:solidFill>
              </a:rPr>
              <a:t>If you are required to return funds to the CHA for an overpayment of HAPS, you can select:</a:t>
            </a:r>
            <a:br>
              <a:rPr lang="en-US" dirty="0"/>
            </a:br>
            <a:endParaRPr lang="en-US" dirty="0"/>
          </a:p>
        </p:txBody>
      </p:sp>
      <p:sp>
        <p:nvSpPr>
          <p:cNvPr id="3" name="Content Placeholder 2">
            <a:extLst>
              <a:ext uri="{FF2B5EF4-FFF2-40B4-BE49-F238E27FC236}">
                <a16:creationId xmlns:a16="http://schemas.microsoft.com/office/drawing/2014/main" id="{17F88254-6177-4183-8681-7C359F4268DF}"/>
              </a:ext>
            </a:extLst>
          </p:cNvPr>
          <p:cNvSpPr>
            <a:spLocks noGrp="1"/>
          </p:cNvSpPr>
          <p:nvPr>
            <p:ph idx="1"/>
          </p:nvPr>
        </p:nvSpPr>
        <p:spPr/>
        <p:txBody>
          <a:bodyPr/>
          <a:lstStyle/>
          <a:p>
            <a:r>
              <a:rPr lang="en-US" dirty="0">
                <a:solidFill>
                  <a:schemeClr val="tx1"/>
                </a:solidFill>
              </a:rPr>
              <a:t>Submit a check to the CHA</a:t>
            </a:r>
          </a:p>
          <a:p>
            <a:pPr marL="0" indent="0">
              <a:buNone/>
            </a:pPr>
            <a:r>
              <a:rPr lang="en-US" dirty="0">
                <a:solidFill>
                  <a:schemeClr val="tx1"/>
                </a:solidFill>
              </a:rPr>
              <a:t>		OR </a:t>
            </a:r>
          </a:p>
          <a:p>
            <a:r>
              <a:rPr lang="en-US" dirty="0">
                <a:solidFill>
                  <a:schemeClr val="tx1"/>
                </a:solidFill>
              </a:rPr>
              <a:t>Choose to have the amount deducted from other HAPs at the next monthly disbursement.   </a:t>
            </a:r>
          </a:p>
          <a:p>
            <a:pPr marL="0" indent="0">
              <a:buNone/>
            </a:pPr>
            <a:endParaRPr lang="en-US" dirty="0">
              <a:solidFill>
                <a:schemeClr val="tx1"/>
              </a:solidFill>
            </a:endParaRPr>
          </a:p>
          <a:p>
            <a:pPr marL="0" indent="0">
              <a:buNone/>
            </a:pPr>
            <a:r>
              <a:rPr lang="en-US" dirty="0">
                <a:solidFill>
                  <a:schemeClr val="tx1"/>
                </a:solidFill>
              </a:rPr>
              <a:t>Please contact Rochel to confirm which option you choose. </a:t>
            </a:r>
          </a:p>
          <a:p>
            <a:pPr marL="0" indent="0">
              <a:buNone/>
            </a:pPr>
            <a:r>
              <a:rPr lang="en-US" dirty="0">
                <a:solidFill>
                  <a:schemeClr val="tx1"/>
                </a:solidFill>
              </a:rPr>
              <a:t>Rochel Kirkbride</a:t>
            </a:r>
            <a:r>
              <a:rPr lang="en-US" dirty="0"/>
              <a:t>; </a:t>
            </a:r>
            <a:r>
              <a:rPr lang="en-US" dirty="0">
                <a:hlinkClick r:id="rId3"/>
              </a:rPr>
              <a:t>rkirkbride@cheyennehousing.org</a:t>
            </a:r>
            <a:r>
              <a:rPr lang="en-US" dirty="0"/>
              <a:t> </a:t>
            </a:r>
            <a:r>
              <a:rPr lang="en-US" dirty="0">
                <a:solidFill>
                  <a:schemeClr val="tx1"/>
                </a:solidFill>
              </a:rPr>
              <a:t>; 307-633-8304</a:t>
            </a:r>
            <a:endParaRPr lang="en-US" dirty="0"/>
          </a:p>
          <a:p>
            <a:pPr marL="0" indent="0">
              <a:buNone/>
            </a:pPr>
            <a:endParaRPr lang="en-US" dirty="0">
              <a:solidFill>
                <a:schemeClr val="tx1"/>
              </a:solidFill>
            </a:endParaRPr>
          </a:p>
        </p:txBody>
      </p:sp>
    </p:spTree>
    <p:extLst>
      <p:ext uri="{BB962C8B-B14F-4D97-AF65-F5344CB8AC3E}">
        <p14:creationId xmlns:p14="http://schemas.microsoft.com/office/powerpoint/2010/main" val="2217373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65985-5A99-4C92-8BB9-4C047186BCC7}"/>
              </a:ext>
            </a:extLst>
          </p:cNvPr>
          <p:cNvSpPr>
            <a:spLocks noGrp="1"/>
          </p:cNvSpPr>
          <p:nvPr>
            <p:ph type="title"/>
          </p:nvPr>
        </p:nvSpPr>
        <p:spPr/>
        <p:txBody>
          <a:bodyPr/>
          <a:lstStyle/>
          <a:p>
            <a:r>
              <a:rPr lang="en-US" dirty="0">
                <a:solidFill>
                  <a:schemeClr val="accent2"/>
                </a:solidFill>
              </a:rPr>
              <a:t>9. Future Meetings: </a:t>
            </a:r>
          </a:p>
        </p:txBody>
      </p:sp>
      <p:sp>
        <p:nvSpPr>
          <p:cNvPr id="3" name="Content Placeholder 2">
            <a:extLst>
              <a:ext uri="{FF2B5EF4-FFF2-40B4-BE49-F238E27FC236}">
                <a16:creationId xmlns:a16="http://schemas.microsoft.com/office/drawing/2014/main" id="{B011C7AD-3478-4AA2-8925-DA5067AF8422}"/>
              </a:ext>
            </a:extLst>
          </p:cNvPr>
          <p:cNvSpPr>
            <a:spLocks noGrp="1"/>
          </p:cNvSpPr>
          <p:nvPr>
            <p:ph idx="1"/>
          </p:nvPr>
        </p:nvSpPr>
        <p:spPr>
          <a:xfrm>
            <a:off x="677334" y="1363635"/>
            <a:ext cx="8596668" cy="3880773"/>
          </a:xfrm>
        </p:spPr>
        <p:txBody>
          <a:bodyPr/>
          <a:lstStyle/>
          <a:p>
            <a:r>
              <a:rPr lang="en-US" dirty="0">
                <a:solidFill>
                  <a:schemeClr val="tx1"/>
                </a:solidFill>
              </a:rPr>
              <a:t>Frequency </a:t>
            </a:r>
          </a:p>
          <a:p>
            <a:r>
              <a:rPr lang="en-US" dirty="0">
                <a:solidFill>
                  <a:schemeClr val="tx1"/>
                </a:solidFill>
              </a:rPr>
              <a:t>Best Day and Time Availability </a:t>
            </a:r>
          </a:p>
          <a:p>
            <a:r>
              <a:rPr lang="en-US" dirty="0">
                <a:solidFill>
                  <a:schemeClr val="tx1"/>
                </a:solidFill>
              </a:rPr>
              <a:t>Topic Suggestions: </a:t>
            </a:r>
          </a:p>
          <a:p>
            <a:pPr lvl="1"/>
            <a:r>
              <a:rPr lang="en-US" dirty="0">
                <a:solidFill>
                  <a:schemeClr val="tx1"/>
                </a:solidFill>
              </a:rPr>
              <a:t>Landlord – Owner Online Portal</a:t>
            </a:r>
          </a:p>
          <a:p>
            <a:pPr lvl="1"/>
            <a:r>
              <a:rPr lang="en-US" dirty="0">
                <a:solidFill>
                  <a:schemeClr val="tx1"/>
                </a:solidFill>
              </a:rPr>
              <a:t>VAWA </a:t>
            </a:r>
          </a:p>
          <a:p>
            <a:pPr lvl="1"/>
            <a:r>
              <a:rPr lang="en-US" dirty="0">
                <a:solidFill>
                  <a:schemeClr val="tx1"/>
                </a:solidFill>
              </a:rPr>
              <a:t>Reasonable Accommodations </a:t>
            </a:r>
          </a:p>
          <a:p>
            <a:r>
              <a:rPr lang="en-US" dirty="0">
                <a:solidFill>
                  <a:schemeClr val="tx1"/>
                </a:solidFill>
              </a:rPr>
              <a:t>Tell Your Landlord Friends </a:t>
            </a:r>
          </a:p>
          <a:p>
            <a:pPr marL="0" indent="0">
              <a:buNone/>
            </a:pPr>
            <a:endParaRPr lang="en-US" dirty="0"/>
          </a:p>
        </p:txBody>
      </p:sp>
      <p:pic>
        <p:nvPicPr>
          <p:cNvPr id="5" name="Picture 4">
            <a:extLst>
              <a:ext uri="{FF2B5EF4-FFF2-40B4-BE49-F238E27FC236}">
                <a16:creationId xmlns:a16="http://schemas.microsoft.com/office/drawing/2014/main" id="{586F238B-EC6A-4103-A346-0C929E011CDF}"/>
              </a:ext>
            </a:extLst>
          </p:cNvPr>
          <p:cNvPicPr>
            <a:picLocks noChangeAspect="1"/>
          </p:cNvPicPr>
          <p:nvPr/>
        </p:nvPicPr>
        <p:blipFill rotWithShape="1">
          <a:blip r:embed="rId2"/>
          <a:srcRect l="1967"/>
          <a:stretch/>
        </p:blipFill>
        <p:spPr>
          <a:xfrm>
            <a:off x="8416636" y="4683320"/>
            <a:ext cx="3626427"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605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892D-C694-49A0-A785-583C0FD27BCA}"/>
              </a:ext>
            </a:extLst>
          </p:cNvPr>
          <p:cNvSpPr>
            <a:spLocks noGrp="1"/>
          </p:cNvSpPr>
          <p:nvPr>
            <p:ph type="title"/>
          </p:nvPr>
        </p:nvSpPr>
        <p:spPr>
          <a:xfrm>
            <a:off x="830338" y="1433246"/>
            <a:ext cx="8596668" cy="5061358"/>
          </a:xfrm>
        </p:spPr>
        <p:txBody>
          <a:bodyPr/>
          <a:lstStyle/>
          <a:p>
            <a:pPr algn="ctr"/>
            <a:r>
              <a:rPr lang="en-US" b="1" dirty="0">
                <a:solidFill>
                  <a:srgbClr val="0070C0"/>
                </a:solidFill>
              </a:rPr>
              <a:t>Our Mission is to provide decent, safe, and sanitary housing to elderly, disabled, and economically disadvantaged families unable to obtain housing through conventional means.</a:t>
            </a:r>
            <a:endParaRPr lang="en-US" b="1" dirty="0"/>
          </a:p>
        </p:txBody>
      </p:sp>
    </p:spTree>
    <p:extLst>
      <p:ext uri="{BB962C8B-B14F-4D97-AF65-F5344CB8AC3E}">
        <p14:creationId xmlns:p14="http://schemas.microsoft.com/office/powerpoint/2010/main" val="1501054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E97AC-4544-4CE1-8BF4-C19128ECF93D}"/>
              </a:ext>
            </a:extLst>
          </p:cNvPr>
          <p:cNvSpPr>
            <a:spLocks noGrp="1"/>
          </p:cNvSpPr>
          <p:nvPr>
            <p:ph type="title"/>
          </p:nvPr>
        </p:nvSpPr>
        <p:spPr/>
        <p:txBody>
          <a:bodyPr/>
          <a:lstStyle/>
          <a:p>
            <a:r>
              <a:rPr lang="en-US" dirty="0">
                <a:solidFill>
                  <a:schemeClr val="accent2"/>
                </a:solidFill>
              </a:rPr>
              <a:t>How We Can Help You! </a:t>
            </a:r>
          </a:p>
        </p:txBody>
      </p:sp>
      <p:sp>
        <p:nvSpPr>
          <p:cNvPr id="3" name="Content Placeholder 2">
            <a:extLst>
              <a:ext uri="{FF2B5EF4-FFF2-40B4-BE49-F238E27FC236}">
                <a16:creationId xmlns:a16="http://schemas.microsoft.com/office/drawing/2014/main" id="{C2EE61E1-3584-41B5-B35B-A4C903B4E754}"/>
              </a:ext>
            </a:extLst>
          </p:cNvPr>
          <p:cNvSpPr>
            <a:spLocks noGrp="1"/>
          </p:cNvSpPr>
          <p:nvPr>
            <p:ph idx="1"/>
          </p:nvPr>
        </p:nvSpPr>
        <p:spPr>
          <a:xfrm>
            <a:off x="677334" y="1388232"/>
            <a:ext cx="8596668" cy="3880773"/>
          </a:xfrm>
        </p:spPr>
        <p:txBody>
          <a:bodyPr/>
          <a:lstStyle/>
          <a:p>
            <a:r>
              <a:rPr lang="en-US" dirty="0">
                <a:solidFill>
                  <a:schemeClr val="tx1"/>
                </a:solidFill>
              </a:rPr>
              <a:t>Answer questions </a:t>
            </a:r>
          </a:p>
          <a:p>
            <a:r>
              <a:rPr lang="en-US" dirty="0">
                <a:solidFill>
                  <a:schemeClr val="tx1"/>
                </a:solidFill>
              </a:rPr>
              <a:t>Add you to our Landlord list </a:t>
            </a:r>
          </a:p>
          <a:p>
            <a:r>
              <a:rPr lang="en-US" dirty="0">
                <a:solidFill>
                  <a:schemeClr val="tx1"/>
                </a:solidFill>
              </a:rPr>
              <a:t>Post your flyers on our Bulletin Board</a:t>
            </a:r>
          </a:p>
          <a:p>
            <a:pPr lvl="1"/>
            <a:r>
              <a:rPr lang="en-US" dirty="0">
                <a:solidFill>
                  <a:schemeClr val="tx1"/>
                </a:solidFill>
              </a:rPr>
              <a:t>Let us know if you have vacancies!</a:t>
            </a:r>
          </a:p>
          <a:p>
            <a:r>
              <a:rPr lang="en-US" dirty="0">
                <a:solidFill>
                  <a:schemeClr val="tx1"/>
                </a:solidFill>
              </a:rPr>
              <a:t>Landlord Portal has a lot of good information </a:t>
            </a:r>
          </a:p>
          <a:p>
            <a:endParaRPr lang="en-US" dirty="0"/>
          </a:p>
        </p:txBody>
      </p:sp>
    </p:spTree>
    <p:extLst>
      <p:ext uri="{BB962C8B-B14F-4D97-AF65-F5344CB8AC3E}">
        <p14:creationId xmlns:p14="http://schemas.microsoft.com/office/powerpoint/2010/main" val="477785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F7FD-CEA1-44E6-A0B3-C07593FF2CBD}"/>
              </a:ext>
            </a:extLst>
          </p:cNvPr>
          <p:cNvSpPr>
            <a:spLocks noGrp="1"/>
          </p:cNvSpPr>
          <p:nvPr>
            <p:ph type="title"/>
          </p:nvPr>
        </p:nvSpPr>
        <p:spPr>
          <a:xfrm>
            <a:off x="1910515" y="296521"/>
            <a:ext cx="5664743" cy="1670808"/>
          </a:xfrm>
        </p:spPr>
        <p:txBody>
          <a:bodyPr>
            <a:normAutofit fontScale="90000"/>
          </a:bodyPr>
          <a:lstStyle/>
          <a:p>
            <a:pPr algn="ctr"/>
            <a:r>
              <a:rPr lang="en-US" sz="8800" dirty="0"/>
              <a:t>Any Questions? </a:t>
            </a:r>
          </a:p>
        </p:txBody>
      </p:sp>
      <p:sp>
        <p:nvSpPr>
          <p:cNvPr id="3" name="Content Placeholder 2">
            <a:extLst>
              <a:ext uri="{FF2B5EF4-FFF2-40B4-BE49-F238E27FC236}">
                <a16:creationId xmlns:a16="http://schemas.microsoft.com/office/drawing/2014/main" id="{1B74DDDA-8931-4E90-AC9B-A3422ED96004}"/>
              </a:ext>
            </a:extLst>
          </p:cNvPr>
          <p:cNvSpPr>
            <a:spLocks noGrp="1"/>
          </p:cNvSpPr>
          <p:nvPr>
            <p:ph idx="1"/>
          </p:nvPr>
        </p:nvSpPr>
        <p:spPr>
          <a:xfrm>
            <a:off x="660556" y="3081137"/>
            <a:ext cx="8596668" cy="3880773"/>
          </a:xfrm>
        </p:spPr>
        <p:txBody>
          <a:bodyPr>
            <a:normAutofit/>
          </a:bodyPr>
          <a:lstStyle/>
          <a:p>
            <a:pPr marL="0" indent="0" algn="ctr">
              <a:buNone/>
            </a:pPr>
            <a:r>
              <a:rPr lang="en-US" sz="4800" dirty="0">
                <a:solidFill>
                  <a:srgbClr val="0070C0"/>
                </a:solidFill>
              </a:rPr>
              <a:t>Cheyenne Housing Authority thanks you for your participation today! </a:t>
            </a:r>
          </a:p>
        </p:txBody>
      </p:sp>
      <p:pic>
        <p:nvPicPr>
          <p:cNvPr id="4" name="Content Placeholder 4">
            <a:extLst>
              <a:ext uri="{FF2B5EF4-FFF2-40B4-BE49-F238E27FC236}">
                <a16:creationId xmlns:a16="http://schemas.microsoft.com/office/drawing/2014/main" id="{EE0DC38B-96B7-4843-B9A8-A96A972C1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5897" y="4439920"/>
            <a:ext cx="3332304" cy="2221536"/>
          </a:xfrm>
          <a:prstGeom prst="rect">
            <a:avLst/>
          </a:prstGeom>
        </p:spPr>
      </p:pic>
    </p:spTree>
    <p:extLst>
      <p:ext uri="{BB962C8B-B14F-4D97-AF65-F5344CB8AC3E}">
        <p14:creationId xmlns:p14="http://schemas.microsoft.com/office/powerpoint/2010/main" val="89792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8228-80FB-4F66-83F4-EB90F824ACD8}"/>
              </a:ext>
            </a:extLst>
          </p:cNvPr>
          <p:cNvSpPr>
            <a:spLocks noGrp="1"/>
          </p:cNvSpPr>
          <p:nvPr>
            <p:ph type="title"/>
          </p:nvPr>
        </p:nvSpPr>
        <p:spPr>
          <a:xfrm>
            <a:off x="233450" y="985284"/>
            <a:ext cx="8596668" cy="1320800"/>
          </a:xfrm>
        </p:spPr>
        <p:txBody>
          <a:bodyPr>
            <a:normAutofit/>
          </a:bodyPr>
          <a:lstStyle/>
          <a:p>
            <a:r>
              <a:rPr lang="en-US" sz="4000" dirty="0">
                <a:solidFill>
                  <a:schemeClr val="accent2"/>
                </a:solidFill>
              </a:rPr>
              <a:t>We have several housing programs: </a:t>
            </a:r>
          </a:p>
        </p:txBody>
      </p:sp>
      <p:sp>
        <p:nvSpPr>
          <p:cNvPr id="3" name="Content Placeholder 2">
            <a:extLst>
              <a:ext uri="{FF2B5EF4-FFF2-40B4-BE49-F238E27FC236}">
                <a16:creationId xmlns:a16="http://schemas.microsoft.com/office/drawing/2014/main" id="{90FF633B-9698-43D7-92BC-72BA76AAABB8}"/>
              </a:ext>
            </a:extLst>
          </p:cNvPr>
          <p:cNvSpPr>
            <a:spLocks noGrp="1"/>
          </p:cNvSpPr>
          <p:nvPr>
            <p:ph idx="1"/>
          </p:nvPr>
        </p:nvSpPr>
        <p:spPr>
          <a:xfrm>
            <a:off x="873423" y="1991943"/>
            <a:ext cx="8596668" cy="3880773"/>
          </a:xfrm>
        </p:spPr>
        <p:txBody>
          <a:bodyPr/>
          <a:lstStyle/>
          <a:p>
            <a:r>
              <a:rPr lang="en-US" sz="3200" dirty="0">
                <a:solidFill>
                  <a:srgbClr val="0070C0"/>
                </a:solidFill>
              </a:rPr>
              <a:t>Housing Choice Vouchers </a:t>
            </a:r>
          </a:p>
          <a:p>
            <a:pPr lvl="1"/>
            <a:r>
              <a:rPr lang="en-US" sz="2000" dirty="0">
                <a:solidFill>
                  <a:schemeClr val="tx1"/>
                </a:solidFill>
              </a:rPr>
              <a:t>1806 HCV monthly vouchers </a:t>
            </a:r>
          </a:p>
          <a:p>
            <a:pPr lvl="1"/>
            <a:r>
              <a:rPr lang="en-US" sz="2000" dirty="0">
                <a:solidFill>
                  <a:schemeClr val="tx1"/>
                </a:solidFill>
              </a:rPr>
              <a:t>158 VASH monthly vouchers </a:t>
            </a:r>
          </a:p>
          <a:p>
            <a:r>
              <a:rPr lang="en-US" sz="3200" dirty="0">
                <a:solidFill>
                  <a:srgbClr val="0070C0"/>
                </a:solidFill>
              </a:rPr>
              <a:t>Public Housing </a:t>
            </a:r>
          </a:p>
          <a:p>
            <a:pPr lvl="1"/>
            <a:r>
              <a:rPr lang="en-US" sz="2000" dirty="0">
                <a:solidFill>
                  <a:schemeClr val="tx1"/>
                </a:solidFill>
              </a:rPr>
              <a:t>341 units in Cheyenne &amp; Laramie </a:t>
            </a:r>
          </a:p>
          <a:p>
            <a:r>
              <a:rPr lang="en-US" sz="3200" dirty="0">
                <a:solidFill>
                  <a:srgbClr val="0070C0"/>
                </a:solidFill>
              </a:rPr>
              <a:t>Non-HUD Housing</a:t>
            </a:r>
          </a:p>
          <a:p>
            <a:pPr lvl="1"/>
            <a:r>
              <a:rPr lang="en-US" sz="2000" dirty="0">
                <a:solidFill>
                  <a:schemeClr val="tx1"/>
                </a:solidFill>
              </a:rPr>
              <a:t>208 units in Cheyenne</a:t>
            </a:r>
          </a:p>
          <a:p>
            <a:endParaRPr lang="en-US" sz="2200" dirty="0">
              <a:solidFill>
                <a:schemeClr val="tx1"/>
              </a:solidFill>
            </a:endParaRPr>
          </a:p>
          <a:p>
            <a:endParaRPr lang="en-US" dirty="0"/>
          </a:p>
        </p:txBody>
      </p:sp>
    </p:spTree>
    <p:extLst>
      <p:ext uri="{BB962C8B-B14F-4D97-AF65-F5344CB8AC3E}">
        <p14:creationId xmlns:p14="http://schemas.microsoft.com/office/powerpoint/2010/main" val="304579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CDAB-9CD5-48C0-903F-6EAF796EA60E}"/>
              </a:ext>
            </a:extLst>
          </p:cNvPr>
          <p:cNvSpPr>
            <a:spLocks noGrp="1"/>
          </p:cNvSpPr>
          <p:nvPr>
            <p:ph type="title"/>
          </p:nvPr>
        </p:nvSpPr>
        <p:spPr>
          <a:xfrm>
            <a:off x="203511" y="364321"/>
            <a:ext cx="4429387" cy="1320800"/>
          </a:xfrm>
        </p:spPr>
        <p:txBody>
          <a:bodyPr>
            <a:noAutofit/>
          </a:bodyPr>
          <a:lstStyle/>
          <a:p>
            <a:r>
              <a:rPr lang="en-US" sz="2800" dirty="0">
                <a:solidFill>
                  <a:srgbClr val="0070C0"/>
                </a:solidFill>
              </a:rPr>
              <a:t>Jurisdictional </a:t>
            </a:r>
            <a:br>
              <a:rPr lang="en-US" sz="2800" dirty="0">
                <a:solidFill>
                  <a:srgbClr val="0070C0"/>
                </a:solidFill>
              </a:rPr>
            </a:br>
            <a:r>
              <a:rPr lang="en-US" sz="2800" dirty="0">
                <a:solidFill>
                  <a:srgbClr val="0070C0"/>
                </a:solidFill>
              </a:rPr>
              <a:t>Intake Agents /Inspectors: </a:t>
            </a:r>
          </a:p>
        </p:txBody>
      </p:sp>
      <p:pic>
        <p:nvPicPr>
          <p:cNvPr id="21" name="Content Placeholder 20">
            <a:extLst>
              <a:ext uri="{FF2B5EF4-FFF2-40B4-BE49-F238E27FC236}">
                <a16:creationId xmlns:a16="http://schemas.microsoft.com/office/drawing/2014/main" id="{8A6C4BF9-9ADE-4835-AEBD-2B7B15305A37}"/>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48202" y="1592405"/>
            <a:ext cx="5847127" cy="3992162"/>
          </a:xfrm>
        </p:spPr>
      </p:pic>
      <p:sp>
        <p:nvSpPr>
          <p:cNvPr id="22" name="TextBox 21">
            <a:extLst>
              <a:ext uri="{FF2B5EF4-FFF2-40B4-BE49-F238E27FC236}">
                <a16:creationId xmlns:a16="http://schemas.microsoft.com/office/drawing/2014/main" id="{F6E924C2-0DBD-45AE-A116-63E6620F34F3}"/>
              </a:ext>
            </a:extLst>
          </p:cNvPr>
          <p:cNvSpPr txBox="1"/>
          <p:nvPr/>
        </p:nvSpPr>
        <p:spPr>
          <a:xfrm>
            <a:off x="788565" y="6429611"/>
            <a:ext cx="7852096" cy="230832"/>
          </a:xfrm>
          <a:prstGeom prst="rect">
            <a:avLst/>
          </a:prstGeom>
          <a:noFill/>
        </p:spPr>
        <p:txBody>
          <a:bodyPr wrap="square" rtlCol="0">
            <a:spAutoFit/>
          </a:bodyPr>
          <a:lstStyle/>
          <a:p>
            <a:r>
              <a:rPr lang="en-US" sz="900">
                <a:hlinkClick r:id="rId4" tooltip="https://en.wikipedia.org/wiki/Wyoming"/>
              </a:rPr>
              <a:t>This Photo</a:t>
            </a:r>
            <a:r>
              <a:rPr lang="en-US" sz="900"/>
              <a:t> by Unknown Author is licensed under </a:t>
            </a:r>
            <a:r>
              <a:rPr lang="en-US" sz="900">
                <a:hlinkClick r:id="rId5" tooltip="https://creativecommons.org/licenses/by-sa/3.0/"/>
              </a:rPr>
              <a:t>CC BY-SA</a:t>
            </a:r>
            <a:endParaRPr lang="en-US" sz="900"/>
          </a:p>
        </p:txBody>
      </p:sp>
      <p:sp>
        <p:nvSpPr>
          <p:cNvPr id="12" name="TextBox 11">
            <a:extLst>
              <a:ext uri="{FF2B5EF4-FFF2-40B4-BE49-F238E27FC236}">
                <a16:creationId xmlns:a16="http://schemas.microsoft.com/office/drawing/2014/main" id="{8DE8808C-56D2-46AA-9E10-ED460C141262}"/>
              </a:ext>
            </a:extLst>
          </p:cNvPr>
          <p:cNvSpPr txBox="1"/>
          <p:nvPr/>
        </p:nvSpPr>
        <p:spPr>
          <a:xfrm>
            <a:off x="4460168" y="674009"/>
            <a:ext cx="1778466" cy="923330"/>
          </a:xfrm>
          <a:prstGeom prst="rect">
            <a:avLst/>
          </a:prstGeom>
          <a:noFill/>
        </p:spPr>
        <p:txBody>
          <a:bodyPr wrap="square" rtlCol="0">
            <a:spAutoFit/>
          </a:bodyPr>
          <a:lstStyle/>
          <a:p>
            <a:pPr algn="ctr"/>
            <a:r>
              <a:rPr lang="en-US" b="1" dirty="0"/>
              <a:t>Michelle in Sheridan</a:t>
            </a:r>
          </a:p>
          <a:p>
            <a:endParaRPr lang="en-US" dirty="0"/>
          </a:p>
        </p:txBody>
      </p:sp>
      <p:sp>
        <p:nvSpPr>
          <p:cNvPr id="13" name="TextBox 12">
            <a:extLst>
              <a:ext uri="{FF2B5EF4-FFF2-40B4-BE49-F238E27FC236}">
                <a16:creationId xmlns:a16="http://schemas.microsoft.com/office/drawing/2014/main" id="{43D22F41-E527-4D3D-BA5E-52A260B9FF87}"/>
              </a:ext>
            </a:extLst>
          </p:cNvPr>
          <p:cNvSpPr txBox="1"/>
          <p:nvPr/>
        </p:nvSpPr>
        <p:spPr>
          <a:xfrm>
            <a:off x="7995329" y="1678661"/>
            <a:ext cx="1778466" cy="923330"/>
          </a:xfrm>
          <a:prstGeom prst="rect">
            <a:avLst/>
          </a:prstGeom>
          <a:noFill/>
        </p:spPr>
        <p:txBody>
          <a:bodyPr wrap="square" rtlCol="0">
            <a:spAutoFit/>
          </a:bodyPr>
          <a:lstStyle/>
          <a:p>
            <a:pPr algn="ctr"/>
            <a:r>
              <a:rPr lang="en-US" b="1" dirty="0"/>
              <a:t>Sherrie in </a:t>
            </a:r>
          </a:p>
          <a:p>
            <a:pPr algn="ctr"/>
            <a:r>
              <a:rPr lang="en-US" b="1" dirty="0"/>
              <a:t>Gillette</a:t>
            </a:r>
          </a:p>
          <a:p>
            <a:endParaRPr lang="en-US" dirty="0"/>
          </a:p>
        </p:txBody>
      </p:sp>
      <p:sp>
        <p:nvSpPr>
          <p:cNvPr id="14" name="TextBox 13">
            <a:extLst>
              <a:ext uri="{FF2B5EF4-FFF2-40B4-BE49-F238E27FC236}">
                <a16:creationId xmlns:a16="http://schemas.microsoft.com/office/drawing/2014/main" id="{35FD6410-831C-4996-8C4B-0E37722EAE6B}"/>
              </a:ext>
            </a:extLst>
          </p:cNvPr>
          <p:cNvSpPr txBox="1"/>
          <p:nvPr/>
        </p:nvSpPr>
        <p:spPr>
          <a:xfrm>
            <a:off x="5667427" y="5621697"/>
            <a:ext cx="1693954" cy="646331"/>
          </a:xfrm>
          <a:prstGeom prst="rect">
            <a:avLst/>
          </a:prstGeom>
          <a:noFill/>
        </p:spPr>
        <p:txBody>
          <a:bodyPr wrap="square" rtlCol="0">
            <a:spAutoFit/>
          </a:bodyPr>
          <a:lstStyle/>
          <a:p>
            <a:pPr algn="ctr"/>
            <a:r>
              <a:rPr lang="en-US" b="1" dirty="0"/>
              <a:t>Kaylee in Laramie</a:t>
            </a:r>
          </a:p>
        </p:txBody>
      </p:sp>
      <p:sp>
        <p:nvSpPr>
          <p:cNvPr id="16" name="TextBox 15">
            <a:extLst>
              <a:ext uri="{FF2B5EF4-FFF2-40B4-BE49-F238E27FC236}">
                <a16:creationId xmlns:a16="http://schemas.microsoft.com/office/drawing/2014/main" id="{1504DEDE-0DBC-4220-B0D6-DEB8655F28FC}"/>
              </a:ext>
            </a:extLst>
          </p:cNvPr>
          <p:cNvSpPr txBox="1"/>
          <p:nvPr/>
        </p:nvSpPr>
        <p:spPr>
          <a:xfrm>
            <a:off x="8079839" y="4512317"/>
            <a:ext cx="1693955" cy="923330"/>
          </a:xfrm>
          <a:prstGeom prst="rect">
            <a:avLst/>
          </a:prstGeom>
          <a:noFill/>
        </p:spPr>
        <p:txBody>
          <a:bodyPr wrap="square" rtlCol="0">
            <a:spAutoFit/>
          </a:bodyPr>
          <a:lstStyle/>
          <a:p>
            <a:pPr algn="ctr"/>
            <a:r>
              <a:rPr lang="en-US" b="1" dirty="0"/>
              <a:t>Al in Cheyenne</a:t>
            </a:r>
          </a:p>
          <a:p>
            <a:endParaRPr lang="en-US" dirty="0"/>
          </a:p>
        </p:txBody>
      </p:sp>
      <p:sp>
        <p:nvSpPr>
          <p:cNvPr id="17" name="TextBox 16">
            <a:extLst>
              <a:ext uri="{FF2B5EF4-FFF2-40B4-BE49-F238E27FC236}">
                <a16:creationId xmlns:a16="http://schemas.microsoft.com/office/drawing/2014/main" id="{A6773CA6-3D3E-4BF6-A43E-E1746D14DDC2}"/>
              </a:ext>
            </a:extLst>
          </p:cNvPr>
          <p:cNvSpPr txBox="1"/>
          <p:nvPr/>
        </p:nvSpPr>
        <p:spPr>
          <a:xfrm>
            <a:off x="6265883" y="673268"/>
            <a:ext cx="1708216" cy="923330"/>
          </a:xfrm>
          <a:prstGeom prst="rect">
            <a:avLst/>
          </a:prstGeom>
          <a:noFill/>
        </p:spPr>
        <p:txBody>
          <a:bodyPr wrap="square" rtlCol="0">
            <a:spAutoFit/>
          </a:bodyPr>
          <a:lstStyle/>
          <a:p>
            <a:pPr algn="ctr"/>
            <a:r>
              <a:rPr lang="en-US" b="1" dirty="0"/>
              <a:t>Jan in </a:t>
            </a:r>
          </a:p>
          <a:p>
            <a:pPr algn="ctr"/>
            <a:r>
              <a:rPr lang="en-US" b="1" dirty="0"/>
              <a:t>Buffalo</a:t>
            </a:r>
          </a:p>
          <a:p>
            <a:endParaRPr lang="en-US" b="1" dirty="0">
              <a:solidFill>
                <a:srgbClr val="7030A0"/>
              </a:solidFill>
            </a:endParaRPr>
          </a:p>
        </p:txBody>
      </p:sp>
      <p:sp>
        <p:nvSpPr>
          <p:cNvPr id="18" name="TextBox 17">
            <a:extLst>
              <a:ext uri="{FF2B5EF4-FFF2-40B4-BE49-F238E27FC236}">
                <a16:creationId xmlns:a16="http://schemas.microsoft.com/office/drawing/2014/main" id="{92127801-1345-47F4-B452-CA13896AC790}"/>
              </a:ext>
            </a:extLst>
          </p:cNvPr>
          <p:cNvSpPr txBox="1"/>
          <p:nvPr/>
        </p:nvSpPr>
        <p:spPr>
          <a:xfrm>
            <a:off x="3884104" y="5638218"/>
            <a:ext cx="1783323" cy="923330"/>
          </a:xfrm>
          <a:prstGeom prst="rect">
            <a:avLst/>
          </a:prstGeom>
          <a:noFill/>
        </p:spPr>
        <p:txBody>
          <a:bodyPr wrap="square" rtlCol="0">
            <a:spAutoFit/>
          </a:bodyPr>
          <a:lstStyle/>
          <a:p>
            <a:pPr algn="ctr"/>
            <a:r>
              <a:rPr lang="en-US" b="1" dirty="0"/>
              <a:t>Mike in Rawlins</a:t>
            </a:r>
          </a:p>
          <a:p>
            <a:endParaRPr lang="en-US" dirty="0"/>
          </a:p>
        </p:txBody>
      </p:sp>
      <p:sp>
        <p:nvSpPr>
          <p:cNvPr id="19" name="TextBox 18">
            <a:extLst>
              <a:ext uri="{FF2B5EF4-FFF2-40B4-BE49-F238E27FC236}">
                <a16:creationId xmlns:a16="http://schemas.microsoft.com/office/drawing/2014/main" id="{9D75E08E-4A06-4812-897B-14491C5F8388}"/>
              </a:ext>
            </a:extLst>
          </p:cNvPr>
          <p:cNvSpPr txBox="1"/>
          <p:nvPr/>
        </p:nvSpPr>
        <p:spPr>
          <a:xfrm>
            <a:off x="369736" y="3737517"/>
            <a:ext cx="1723968" cy="1200329"/>
          </a:xfrm>
          <a:prstGeom prst="rect">
            <a:avLst/>
          </a:prstGeom>
          <a:noFill/>
        </p:spPr>
        <p:txBody>
          <a:bodyPr wrap="square" rtlCol="0">
            <a:spAutoFit/>
          </a:bodyPr>
          <a:lstStyle/>
          <a:p>
            <a:pPr algn="ctr"/>
            <a:r>
              <a:rPr lang="en-US" b="1" dirty="0"/>
              <a:t>Angela in Riverton &amp; Lander</a:t>
            </a:r>
          </a:p>
          <a:p>
            <a:endParaRPr lang="en-US" dirty="0"/>
          </a:p>
        </p:txBody>
      </p:sp>
      <p:sp>
        <p:nvSpPr>
          <p:cNvPr id="20" name="TextBox 19">
            <a:extLst>
              <a:ext uri="{FF2B5EF4-FFF2-40B4-BE49-F238E27FC236}">
                <a16:creationId xmlns:a16="http://schemas.microsoft.com/office/drawing/2014/main" id="{9BFBA4B2-FDFC-4CFD-B18F-FACF09E29366}"/>
              </a:ext>
            </a:extLst>
          </p:cNvPr>
          <p:cNvSpPr txBox="1"/>
          <p:nvPr/>
        </p:nvSpPr>
        <p:spPr>
          <a:xfrm>
            <a:off x="478173" y="1969143"/>
            <a:ext cx="1701530" cy="923330"/>
          </a:xfrm>
          <a:prstGeom prst="rect">
            <a:avLst/>
          </a:prstGeom>
          <a:noFill/>
        </p:spPr>
        <p:txBody>
          <a:bodyPr wrap="square" rtlCol="0">
            <a:spAutoFit/>
          </a:bodyPr>
          <a:lstStyle/>
          <a:p>
            <a:pPr algn="ctr"/>
            <a:r>
              <a:rPr lang="en-US" b="1" dirty="0"/>
              <a:t>Susan in Cody &amp;</a:t>
            </a:r>
          </a:p>
          <a:p>
            <a:pPr algn="ctr"/>
            <a:r>
              <a:rPr lang="en-US" b="1" dirty="0"/>
              <a:t> Powell</a:t>
            </a:r>
          </a:p>
        </p:txBody>
      </p:sp>
    </p:spTree>
    <p:extLst>
      <p:ext uri="{BB962C8B-B14F-4D97-AF65-F5344CB8AC3E}">
        <p14:creationId xmlns:p14="http://schemas.microsoft.com/office/powerpoint/2010/main" val="1177241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FE0BB-60AC-4279-9B50-33DAB684F620}"/>
              </a:ext>
            </a:extLst>
          </p:cNvPr>
          <p:cNvSpPr>
            <a:spLocks noGrp="1"/>
          </p:cNvSpPr>
          <p:nvPr>
            <p:ph type="title"/>
          </p:nvPr>
        </p:nvSpPr>
        <p:spPr>
          <a:xfrm>
            <a:off x="698115" y="339436"/>
            <a:ext cx="8596668" cy="707472"/>
          </a:xfrm>
        </p:spPr>
        <p:txBody>
          <a:bodyPr/>
          <a:lstStyle/>
          <a:p>
            <a:r>
              <a:rPr lang="en-US" dirty="0">
                <a:solidFill>
                  <a:schemeClr val="accent2"/>
                </a:solidFill>
              </a:rPr>
              <a:t>Today’s Agenda:  </a:t>
            </a:r>
          </a:p>
        </p:txBody>
      </p:sp>
      <p:sp>
        <p:nvSpPr>
          <p:cNvPr id="4" name="TextBox 3">
            <a:extLst>
              <a:ext uri="{FF2B5EF4-FFF2-40B4-BE49-F238E27FC236}">
                <a16:creationId xmlns:a16="http://schemas.microsoft.com/office/drawing/2014/main" id="{9D0E95C5-15CB-43C4-9BEB-363829627298}"/>
              </a:ext>
            </a:extLst>
          </p:cNvPr>
          <p:cNvSpPr txBox="1"/>
          <p:nvPr/>
        </p:nvSpPr>
        <p:spPr>
          <a:xfrm>
            <a:off x="1037983" y="1145912"/>
            <a:ext cx="7635393" cy="3908762"/>
          </a:xfrm>
          <a:prstGeom prst="rect">
            <a:avLst/>
          </a:prstGeom>
          <a:noFill/>
        </p:spPr>
        <p:txBody>
          <a:bodyPr wrap="square" rtlCol="0">
            <a:spAutoFit/>
          </a:bodyPr>
          <a:lstStyle/>
          <a:p>
            <a:pPr marL="342900" indent="-342900">
              <a:spcAft>
                <a:spcPts val="600"/>
              </a:spcAft>
              <a:buFont typeface="+mj-lt"/>
              <a:buAutoNum type="arabicPeriod"/>
            </a:pPr>
            <a:r>
              <a:rPr lang="en-US" dirty="0">
                <a:solidFill>
                  <a:schemeClr val="tx2"/>
                </a:solidFill>
              </a:rPr>
              <a:t>Meeting Norms</a:t>
            </a:r>
          </a:p>
          <a:p>
            <a:pPr marL="342900" indent="-342900">
              <a:spcAft>
                <a:spcPts val="600"/>
              </a:spcAft>
              <a:buFont typeface="+mj-lt"/>
              <a:buAutoNum type="arabicPeriod"/>
            </a:pPr>
            <a:r>
              <a:rPr lang="en-US" dirty="0">
                <a:solidFill>
                  <a:schemeClr val="tx2"/>
                </a:solidFill>
              </a:rPr>
              <a:t>CHA Partnership Incentive</a:t>
            </a:r>
          </a:p>
          <a:p>
            <a:pPr marL="342900" indent="-342900">
              <a:spcAft>
                <a:spcPts val="600"/>
              </a:spcAft>
              <a:buFont typeface="+mj-lt"/>
              <a:buAutoNum type="arabicPeriod"/>
            </a:pPr>
            <a:r>
              <a:rPr lang="en-US" dirty="0">
                <a:solidFill>
                  <a:schemeClr val="tx2"/>
                </a:solidFill>
              </a:rPr>
              <a:t>Methods of Contact</a:t>
            </a:r>
          </a:p>
          <a:p>
            <a:pPr marL="342900" indent="-342900">
              <a:spcAft>
                <a:spcPts val="600"/>
              </a:spcAft>
              <a:buFont typeface="+mj-lt"/>
              <a:buAutoNum type="arabicPeriod"/>
            </a:pPr>
            <a:r>
              <a:rPr lang="en-US" dirty="0">
                <a:solidFill>
                  <a:schemeClr val="tx2"/>
                </a:solidFill>
              </a:rPr>
              <a:t>Inspections</a:t>
            </a:r>
          </a:p>
          <a:p>
            <a:pPr marL="342900" indent="-342900">
              <a:spcAft>
                <a:spcPts val="600"/>
              </a:spcAft>
              <a:buFont typeface="+mj-lt"/>
              <a:buAutoNum type="arabicPeriod"/>
            </a:pPr>
            <a:r>
              <a:rPr lang="en-US" dirty="0">
                <a:solidFill>
                  <a:schemeClr val="tx2"/>
                </a:solidFill>
              </a:rPr>
              <a:t>Housing Choice Voucher (HCV) Program Overview</a:t>
            </a:r>
          </a:p>
          <a:p>
            <a:pPr marL="342900" indent="-342900">
              <a:spcAft>
                <a:spcPts val="600"/>
              </a:spcAft>
              <a:buFont typeface="+mj-lt"/>
              <a:buAutoNum type="arabicPeriod"/>
            </a:pPr>
            <a:r>
              <a:rPr lang="en-US" dirty="0">
                <a:solidFill>
                  <a:schemeClr val="tx2"/>
                </a:solidFill>
              </a:rPr>
              <a:t>Request for Tenancy Approval (RFTA) Document Completion</a:t>
            </a:r>
          </a:p>
          <a:p>
            <a:pPr marL="342900" indent="-342900">
              <a:spcAft>
                <a:spcPts val="600"/>
              </a:spcAft>
              <a:buFont typeface="+mj-lt"/>
              <a:buAutoNum type="arabicPeriod"/>
            </a:pPr>
            <a:r>
              <a:rPr lang="en-US" dirty="0">
                <a:solidFill>
                  <a:schemeClr val="tx2"/>
                </a:solidFill>
              </a:rPr>
              <a:t>Final Documents at Lease Up</a:t>
            </a:r>
          </a:p>
          <a:p>
            <a:pPr marL="342900" indent="-342900">
              <a:spcAft>
                <a:spcPts val="600"/>
              </a:spcAft>
              <a:buFont typeface="+mj-lt"/>
              <a:buAutoNum type="arabicPeriod"/>
            </a:pPr>
            <a:r>
              <a:rPr lang="en-US" dirty="0">
                <a:solidFill>
                  <a:schemeClr val="tx2"/>
                </a:solidFill>
              </a:rPr>
              <a:t>HCV Current Tenants </a:t>
            </a:r>
          </a:p>
          <a:p>
            <a:pPr marL="800100" lvl="1" indent="-342900">
              <a:spcAft>
                <a:spcPts val="600"/>
              </a:spcAft>
              <a:buFont typeface="Wingdings" panose="05000000000000000000" pitchFamily="2" charset="2"/>
              <a:buChar char="Ø"/>
            </a:pPr>
            <a:r>
              <a:rPr lang="en-US" dirty="0">
                <a:solidFill>
                  <a:schemeClr val="tx2"/>
                </a:solidFill>
              </a:rPr>
              <a:t>Rent Increases</a:t>
            </a:r>
          </a:p>
          <a:p>
            <a:pPr marL="800100" lvl="1" indent="-342900">
              <a:spcAft>
                <a:spcPts val="600"/>
              </a:spcAft>
              <a:buFont typeface="Wingdings" panose="05000000000000000000" pitchFamily="2" charset="2"/>
              <a:buChar char="Ø"/>
            </a:pPr>
            <a:r>
              <a:rPr lang="en-US" dirty="0">
                <a:solidFill>
                  <a:schemeClr val="tx2"/>
                </a:solidFill>
              </a:rPr>
              <a:t>Move Outs</a:t>
            </a:r>
          </a:p>
          <a:p>
            <a:pPr marL="342900" indent="-342900">
              <a:spcAft>
                <a:spcPts val="600"/>
              </a:spcAft>
              <a:buFont typeface="+mj-lt"/>
              <a:buAutoNum type="arabicPeriod"/>
            </a:pPr>
            <a:r>
              <a:rPr lang="en-US" dirty="0">
                <a:solidFill>
                  <a:schemeClr val="tx2"/>
                </a:solidFill>
              </a:rPr>
              <a:t>Future Meetings</a:t>
            </a:r>
          </a:p>
        </p:txBody>
      </p:sp>
    </p:spTree>
    <p:extLst>
      <p:ext uri="{BB962C8B-B14F-4D97-AF65-F5344CB8AC3E}">
        <p14:creationId xmlns:p14="http://schemas.microsoft.com/office/powerpoint/2010/main" val="204513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11C3-6EDF-490B-844A-672A5662A3F1}"/>
              </a:ext>
            </a:extLst>
          </p:cNvPr>
          <p:cNvSpPr>
            <a:spLocks noGrp="1"/>
          </p:cNvSpPr>
          <p:nvPr>
            <p:ph type="title"/>
          </p:nvPr>
        </p:nvSpPr>
        <p:spPr>
          <a:xfrm>
            <a:off x="677334" y="609600"/>
            <a:ext cx="8596668" cy="741028"/>
          </a:xfrm>
        </p:spPr>
        <p:txBody>
          <a:bodyPr/>
          <a:lstStyle/>
          <a:p>
            <a:r>
              <a:rPr lang="en-US" dirty="0">
                <a:solidFill>
                  <a:schemeClr val="accent2"/>
                </a:solidFill>
              </a:rPr>
              <a:t>1. Meeting Norms: </a:t>
            </a:r>
          </a:p>
        </p:txBody>
      </p:sp>
      <p:sp>
        <p:nvSpPr>
          <p:cNvPr id="3" name="Content Placeholder 2">
            <a:extLst>
              <a:ext uri="{FF2B5EF4-FFF2-40B4-BE49-F238E27FC236}">
                <a16:creationId xmlns:a16="http://schemas.microsoft.com/office/drawing/2014/main" id="{FD1893E4-FB60-4C19-9133-9BF920B20DC7}"/>
              </a:ext>
            </a:extLst>
          </p:cNvPr>
          <p:cNvSpPr>
            <a:spLocks noGrp="1"/>
          </p:cNvSpPr>
          <p:nvPr>
            <p:ph idx="1"/>
          </p:nvPr>
        </p:nvSpPr>
        <p:spPr>
          <a:xfrm>
            <a:off x="677334" y="1419561"/>
            <a:ext cx="8596668" cy="3880773"/>
          </a:xfrm>
        </p:spPr>
        <p:txBody>
          <a:bodyPr/>
          <a:lstStyle/>
          <a:p>
            <a:r>
              <a:rPr lang="en-US" dirty="0"/>
              <a:t>We are here to share, learn, and collaborate - with positive Intent </a:t>
            </a:r>
          </a:p>
          <a:p>
            <a:r>
              <a:rPr lang="en-US" dirty="0"/>
              <a:t>Questions are essential for all of us – please list them in the chat  </a:t>
            </a:r>
          </a:p>
          <a:p>
            <a:r>
              <a:rPr lang="en-US" dirty="0"/>
              <a:t>Please stick to general questions.  If you have tenant specific inquiries you can email us directly. </a:t>
            </a:r>
          </a:p>
          <a:p>
            <a:r>
              <a:rPr lang="en-US" dirty="0"/>
              <a:t>Your time is important – we will adhere to meeting time frames </a:t>
            </a:r>
          </a:p>
          <a:p>
            <a:endParaRPr lang="en-US" dirty="0"/>
          </a:p>
        </p:txBody>
      </p:sp>
      <p:pic>
        <p:nvPicPr>
          <p:cNvPr id="4" name="Picture 3">
            <a:extLst>
              <a:ext uri="{FF2B5EF4-FFF2-40B4-BE49-F238E27FC236}">
                <a16:creationId xmlns:a16="http://schemas.microsoft.com/office/drawing/2014/main" id="{8EB23B49-3D6A-4FE2-B703-9563A120E701}"/>
              </a:ext>
            </a:extLst>
          </p:cNvPr>
          <p:cNvPicPr>
            <a:picLocks noChangeAspect="1"/>
          </p:cNvPicPr>
          <p:nvPr/>
        </p:nvPicPr>
        <p:blipFill>
          <a:blip r:embed="rId2"/>
          <a:stretch>
            <a:fillRect/>
          </a:stretch>
        </p:blipFill>
        <p:spPr>
          <a:xfrm>
            <a:off x="8465154" y="4727864"/>
            <a:ext cx="3598692" cy="2026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575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87AC-DECA-4944-A006-DC13CDE9D7B9}"/>
              </a:ext>
            </a:extLst>
          </p:cNvPr>
          <p:cNvSpPr>
            <a:spLocks noGrp="1"/>
          </p:cNvSpPr>
          <p:nvPr>
            <p:ph type="title"/>
          </p:nvPr>
        </p:nvSpPr>
        <p:spPr>
          <a:xfrm>
            <a:off x="249495" y="139817"/>
            <a:ext cx="8596668" cy="774583"/>
          </a:xfrm>
        </p:spPr>
        <p:txBody>
          <a:bodyPr>
            <a:normAutofit fontScale="90000"/>
          </a:bodyPr>
          <a:lstStyle/>
          <a:p>
            <a:r>
              <a:rPr lang="en-US" dirty="0">
                <a:solidFill>
                  <a:schemeClr val="accent2"/>
                </a:solidFill>
              </a:rPr>
              <a:t>2. CHA Partnership Incentive Details: </a:t>
            </a:r>
            <a:br>
              <a:rPr lang="en-US" dirty="0">
                <a:solidFill>
                  <a:schemeClr val="accent2"/>
                </a:solidFill>
              </a:rPr>
            </a:br>
            <a:endParaRPr lang="en-US" dirty="0">
              <a:solidFill>
                <a:schemeClr val="accent2"/>
              </a:solidFill>
            </a:endParaRPr>
          </a:p>
        </p:txBody>
      </p:sp>
      <p:sp>
        <p:nvSpPr>
          <p:cNvPr id="3" name="Content Placeholder 2">
            <a:extLst>
              <a:ext uri="{FF2B5EF4-FFF2-40B4-BE49-F238E27FC236}">
                <a16:creationId xmlns:a16="http://schemas.microsoft.com/office/drawing/2014/main" id="{C5D2CC87-946F-4D23-A917-13927D5E4F42}"/>
              </a:ext>
            </a:extLst>
          </p:cNvPr>
          <p:cNvSpPr>
            <a:spLocks noGrp="1"/>
          </p:cNvSpPr>
          <p:nvPr>
            <p:ph idx="1"/>
          </p:nvPr>
        </p:nvSpPr>
        <p:spPr>
          <a:xfrm>
            <a:off x="249495" y="793183"/>
            <a:ext cx="9466005" cy="3176144"/>
          </a:xfrm>
        </p:spPr>
        <p:txBody>
          <a:bodyPr>
            <a:normAutofit/>
          </a:bodyPr>
          <a:lstStyle/>
          <a:p>
            <a:r>
              <a:rPr lang="en-US" sz="2000" dirty="0">
                <a:solidFill>
                  <a:schemeClr val="tx1"/>
                </a:solidFill>
              </a:rPr>
              <a:t>In appreciation of this partnership, this Notice announces that between     </a:t>
            </a:r>
            <a:r>
              <a:rPr lang="en-US" sz="2000" dirty="0">
                <a:solidFill>
                  <a:schemeClr val="accent2"/>
                </a:solidFill>
              </a:rPr>
              <a:t>May 1</a:t>
            </a:r>
            <a:r>
              <a:rPr lang="en-US" sz="2000" baseline="30000" dirty="0">
                <a:solidFill>
                  <a:schemeClr val="accent2"/>
                </a:solidFill>
              </a:rPr>
              <a:t>st</a:t>
            </a:r>
            <a:r>
              <a:rPr lang="en-US" sz="2000" dirty="0">
                <a:solidFill>
                  <a:schemeClr val="accent2"/>
                </a:solidFill>
              </a:rPr>
              <a:t>, 2025 and December 31</a:t>
            </a:r>
            <a:r>
              <a:rPr lang="en-US" sz="2000" baseline="30000" dirty="0">
                <a:solidFill>
                  <a:schemeClr val="accent2"/>
                </a:solidFill>
              </a:rPr>
              <a:t>st</a:t>
            </a:r>
            <a:r>
              <a:rPr lang="en-US" sz="2000" dirty="0">
                <a:solidFill>
                  <a:schemeClr val="accent2"/>
                </a:solidFill>
              </a:rPr>
              <a:t>, 2025</a:t>
            </a:r>
            <a:r>
              <a:rPr lang="en-US" sz="2000" dirty="0">
                <a:solidFill>
                  <a:schemeClr val="tx1"/>
                </a:solidFill>
              </a:rPr>
              <a:t>, CHA will pay up a $500 lease-up incentive to any owner/property manager that successfully leases a unit and executes a Housing Assistance Payments (HAP) contract with CHA during this period.   </a:t>
            </a:r>
          </a:p>
          <a:p>
            <a:r>
              <a:rPr lang="en-US" sz="2000" dirty="0">
                <a:solidFill>
                  <a:schemeClr val="tx1"/>
                </a:solidFill>
              </a:rPr>
              <a:t>This applies only to </a:t>
            </a:r>
            <a:r>
              <a:rPr lang="en-US" sz="2000" u="sng" dirty="0">
                <a:solidFill>
                  <a:schemeClr val="tx1"/>
                </a:solidFill>
              </a:rPr>
              <a:t>new Voucher holders </a:t>
            </a:r>
            <a:r>
              <a:rPr lang="en-US" sz="2000" dirty="0">
                <a:solidFill>
                  <a:schemeClr val="tx1"/>
                </a:solidFill>
              </a:rPr>
              <a:t>and does not apply to unit transfers for participants that already receive housing assistance. </a:t>
            </a:r>
          </a:p>
          <a:p>
            <a:r>
              <a:rPr lang="en-US" sz="2000" dirty="0">
                <a:solidFill>
                  <a:schemeClr val="tx1"/>
                </a:solidFill>
              </a:rPr>
              <a:t>The incentive payment will be sent when the first HAP payment is released - which is when all required documents are received and approved by CHA.  </a:t>
            </a:r>
          </a:p>
        </p:txBody>
      </p:sp>
      <p:pic>
        <p:nvPicPr>
          <p:cNvPr id="4" name="Picture 3">
            <a:extLst>
              <a:ext uri="{FF2B5EF4-FFF2-40B4-BE49-F238E27FC236}">
                <a16:creationId xmlns:a16="http://schemas.microsoft.com/office/drawing/2014/main" id="{4C389A53-B9E6-4F14-A4AC-FDA3A6AF12B3}"/>
              </a:ext>
            </a:extLst>
          </p:cNvPr>
          <p:cNvPicPr>
            <a:picLocks noChangeAspect="1"/>
          </p:cNvPicPr>
          <p:nvPr/>
        </p:nvPicPr>
        <p:blipFill>
          <a:blip r:embed="rId3"/>
          <a:stretch>
            <a:fillRect/>
          </a:stretch>
        </p:blipFill>
        <p:spPr>
          <a:xfrm>
            <a:off x="8541583" y="4767232"/>
            <a:ext cx="3556784" cy="1986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2">
            <a:extLst>
              <a:ext uri="{FF2B5EF4-FFF2-40B4-BE49-F238E27FC236}">
                <a16:creationId xmlns:a16="http://schemas.microsoft.com/office/drawing/2014/main" id="{14051660-25E9-4604-A683-741015817646}"/>
              </a:ext>
            </a:extLst>
          </p:cNvPr>
          <p:cNvSpPr txBox="1">
            <a:spLocks/>
          </p:cNvSpPr>
          <p:nvPr/>
        </p:nvSpPr>
        <p:spPr>
          <a:xfrm>
            <a:off x="249495" y="3969327"/>
            <a:ext cx="7491732" cy="19868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solidFill>
                  <a:schemeClr val="tx1"/>
                </a:solidFill>
              </a:rPr>
              <a:t>CHA reserves the right to discontinue this offer at any time for any reason.  </a:t>
            </a:r>
          </a:p>
          <a:p>
            <a:r>
              <a:rPr lang="en-US" sz="2000" dirty="0">
                <a:solidFill>
                  <a:schemeClr val="tx1"/>
                </a:solidFill>
              </a:rPr>
              <a:t>If you have any questions please contact Amanda Allard at 307-633-8314.</a:t>
            </a:r>
          </a:p>
        </p:txBody>
      </p:sp>
      <p:sp>
        <p:nvSpPr>
          <p:cNvPr id="6" name="TextBox 5">
            <a:extLst>
              <a:ext uri="{FF2B5EF4-FFF2-40B4-BE49-F238E27FC236}">
                <a16:creationId xmlns:a16="http://schemas.microsoft.com/office/drawing/2014/main" id="{6C4597B0-5740-4178-AFCE-DBC37F69BF03}"/>
              </a:ext>
            </a:extLst>
          </p:cNvPr>
          <p:cNvSpPr txBox="1"/>
          <p:nvPr/>
        </p:nvSpPr>
        <p:spPr>
          <a:xfrm>
            <a:off x="2062480" y="5791200"/>
            <a:ext cx="4754880" cy="646331"/>
          </a:xfrm>
          <a:prstGeom prst="rect">
            <a:avLst/>
          </a:prstGeom>
          <a:noFill/>
        </p:spPr>
        <p:txBody>
          <a:bodyPr wrap="square" rtlCol="0">
            <a:spAutoFit/>
          </a:bodyPr>
          <a:lstStyle/>
          <a:p>
            <a:r>
              <a:rPr lang="en-US" dirty="0">
                <a:solidFill>
                  <a:srgbClr val="0070C0"/>
                </a:solidFill>
              </a:rPr>
              <a:t>The CHA has awarded 175 incentives so far in the last 6 months, totaling $87,500.00!</a:t>
            </a:r>
          </a:p>
        </p:txBody>
      </p:sp>
    </p:spTree>
    <p:extLst>
      <p:ext uri="{BB962C8B-B14F-4D97-AF65-F5344CB8AC3E}">
        <p14:creationId xmlns:p14="http://schemas.microsoft.com/office/powerpoint/2010/main" val="242744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78B5-94C2-4438-9B6D-588186F46A90}"/>
              </a:ext>
            </a:extLst>
          </p:cNvPr>
          <p:cNvSpPr>
            <a:spLocks noGrp="1"/>
          </p:cNvSpPr>
          <p:nvPr>
            <p:ph type="title"/>
          </p:nvPr>
        </p:nvSpPr>
        <p:spPr/>
        <p:txBody>
          <a:bodyPr/>
          <a:lstStyle/>
          <a:p>
            <a:r>
              <a:rPr lang="en-US" dirty="0">
                <a:solidFill>
                  <a:schemeClr val="accent2"/>
                </a:solidFill>
              </a:rPr>
              <a:t>3. Methods of Contact: </a:t>
            </a:r>
          </a:p>
        </p:txBody>
      </p:sp>
      <p:sp>
        <p:nvSpPr>
          <p:cNvPr id="3" name="Content Placeholder 2">
            <a:extLst>
              <a:ext uri="{FF2B5EF4-FFF2-40B4-BE49-F238E27FC236}">
                <a16:creationId xmlns:a16="http://schemas.microsoft.com/office/drawing/2014/main" id="{11ACAB32-C3CE-4451-A5B4-6BDFF261F7DD}"/>
              </a:ext>
            </a:extLst>
          </p:cNvPr>
          <p:cNvSpPr>
            <a:spLocks noGrp="1"/>
          </p:cNvSpPr>
          <p:nvPr>
            <p:ph idx="1"/>
          </p:nvPr>
        </p:nvSpPr>
        <p:spPr>
          <a:xfrm>
            <a:off x="585055" y="1346857"/>
            <a:ext cx="8596668" cy="3880773"/>
          </a:xfrm>
        </p:spPr>
        <p:txBody>
          <a:bodyPr/>
          <a:lstStyle/>
          <a:p>
            <a:r>
              <a:rPr lang="en-US" dirty="0">
                <a:solidFill>
                  <a:schemeClr val="tx1"/>
                </a:solidFill>
              </a:rPr>
              <a:t>Phone calls are good, fax is okay, but emails are better! </a:t>
            </a:r>
          </a:p>
          <a:p>
            <a:r>
              <a:rPr lang="en-US" dirty="0">
                <a:solidFill>
                  <a:schemeClr val="tx1"/>
                </a:solidFill>
              </a:rPr>
              <a:t>Please include the Head of Household (</a:t>
            </a:r>
            <a:r>
              <a:rPr lang="en-US" dirty="0" err="1">
                <a:solidFill>
                  <a:schemeClr val="tx1"/>
                </a:solidFill>
              </a:rPr>
              <a:t>HoH</a:t>
            </a:r>
            <a:r>
              <a:rPr lang="en-US" dirty="0">
                <a:solidFill>
                  <a:schemeClr val="tx1"/>
                </a:solidFill>
              </a:rPr>
              <a:t>) name in the subject line. </a:t>
            </a:r>
          </a:p>
          <a:p>
            <a:r>
              <a:rPr lang="en-US" dirty="0">
                <a:solidFill>
                  <a:schemeClr val="tx1"/>
                </a:solidFill>
              </a:rPr>
              <a:t>If you are including documents you can list </a:t>
            </a:r>
            <a:r>
              <a:rPr lang="en-US" dirty="0" err="1">
                <a:solidFill>
                  <a:schemeClr val="tx1"/>
                </a:solidFill>
              </a:rPr>
              <a:t>HoH</a:t>
            </a:r>
            <a:r>
              <a:rPr lang="en-US" dirty="0">
                <a:solidFill>
                  <a:schemeClr val="tx1"/>
                </a:solidFill>
              </a:rPr>
              <a:t> RFTA in the title for priority service. </a:t>
            </a:r>
          </a:p>
          <a:p>
            <a:r>
              <a:rPr lang="en-US" dirty="0">
                <a:solidFill>
                  <a:schemeClr val="tx1"/>
                </a:solidFill>
              </a:rPr>
              <a:t>Let us know if you need a secure email sent to you to return documents. </a:t>
            </a:r>
          </a:p>
          <a:p>
            <a:r>
              <a:rPr lang="en-US" dirty="0">
                <a:solidFill>
                  <a:schemeClr val="tx1"/>
                </a:solidFill>
              </a:rPr>
              <a:t>Let us know if you are interested in an e-signature option. </a:t>
            </a:r>
          </a:p>
          <a:p>
            <a:r>
              <a:rPr lang="en-US" dirty="0">
                <a:solidFill>
                  <a:schemeClr val="tx1"/>
                </a:solidFill>
              </a:rPr>
              <a:t>The CHA Landlord Portal allows access to upload documents directly to us. </a:t>
            </a:r>
          </a:p>
        </p:txBody>
      </p:sp>
      <p:pic>
        <p:nvPicPr>
          <p:cNvPr id="5" name="Picture 4">
            <a:extLst>
              <a:ext uri="{FF2B5EF4-FFF2-40B4-BE49-F238E27FC236}">
                <a16:creationId xmlns:a16="http://schemas.microsoft.com/office/drawing/2014/main" id="{006E08DC-31EF-4E97-A0CF-700C117C2FB2}"/>
              </a:ext>
            </a:extLst>
          </p:cNvPr>
          <p:cNvPicPr>
            <a:picLocks noChangeAspect="1"/>
          </p:cNvPicPr>
          <p:nvPr/>
        </p:nvPicPr>
        <p:blipFill>
          <a:blip r:embed="rId2"/>
          <a:stretch>
            <a:fillRect/>
          </a:stretch>
        </p:blipFill>
        <p:spPr>
          <a:xfrm>
            <a:off x="8295421" y="4660822"/>
            <a:ext cx="3785727" cy="20989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631692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2698</TotalTime>
  <Words>3155</Words>
  <Application>Microsoft Office PowerPoint</Application>
  <PresentationFormat>Widescreen</PresentationFormat>
  <Paragraphs>256</Paragraphs>
  <Slides>31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Trebuchet MS</vt:lpstr>
      <vt:lpstr>Wingdings</vt:lpstr>
      <vt:lpstr>Wingdings 3</vt:lpstr>
      <vt:lpstr>Facet</vt:lpstr>
      <vt:lpstr> CHA Landlord Meeting</vt:lpstr>
      <vt:lpstr>PowerPoint Presentation</vt:lpstr>
      <vt:lpstr>Our Mission is to provide decent, safe, and sanitary housing to elderly, disabled, and economically disadvantaged families unable to obtain housing through conventional means.</vt:lpstr>
      <vt:lpstr>We have several housing programs: </vt:lpstr>
      <vt:lpstr>Jurisdictional  Intake Agents /Inspectors: </vt:lpstr>
      <vt:lpstr>Today’s Agenda:  </vt:lpstr>
      <vt:lpstr>1. Meeting Norms: </vt:lpstr>
      <vt:lpstr>2. CHA Partnership Incentive Details:  </vt:lpstr>
      <vt:lpstr>3. Methods of Contact: </vt:lpstr>
      <vt:lpstr>3. Contact Information: </vt:lpstr>
      <vt:lpstr>4. Inspections:</vt:lpstr>
      <vt:lpstr>Smoke and Carbon Monoxide Detectors: </vt:lpstr>
      <vt:lpstr>New Inspection Updates:  NSPIRE  </vt:lpstr>
      <vt:lpstr>5. Housing Choice Voucher Program: </vt:lpstr>
      <vt:lpstr>Benefits of Housing Choice Voucher Program for Landlords:</vt:lpstr>
      <vt:lpstr>Housing Choice Voucher Myth-Busting:</vt:lpstr>
      <vt:lpstr>Tenant Information that CHA can share with Landlords: </vt:lpstr>
      <vt:lpstr>The Eligibility Process Flow: </vt:lpstr>
      <vt:lpstr>6. Request for Tenancy Approval (RFTA)  document completion tips:   </vt:lpstr>
      <vt:lpstr>PowerPoint Presentation</vt:lpstr>
      <vt:lpstr>PowerPoint Presentation</vt:lpstr>
      <vt:lpstr>PowerPoint Presentation</vt:lpstr>
      <vt:lpstr>7. Final Documents After A Passing Inspection</vt:lpstr>
      <vt:lpstr>HAP Payments</vt:lpstr>
      <vt:lpstr>Existing HCV Tenants FAQs</vt:lpstr>
      <vt:lpstr>Rent Increase Requests:  </vt:lpstr>
      <vt:lpstr>Tenant Move-outs: </vt:lpstr>
      <vt:lpstr>If you are required to return funds to the CHA for an overpayment of HAPS, you can select: </vt:lpstr>
      <vt:lpstr>9. Future Meetings: </vt:lpstr>
      <vt:lpstr>How We Can Help You! </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Landlord Meeting</dc:title>
  <dc:creator>Amanda Allard</dc:creator>
  <cp:lastModifiedBy>Meetings</cp:lastModifiedBy>
  <cp:revision>105</cp:revision>
  <cp:lastPrinted>2023-09-28T21:19:09Z</cp:lastPrinted>
  <dcterms:created xsi:type="dcterms:W3CDTF">2023-09-18T15:53:01Z</dcterms:created>
  <dcterms:modified xsi:type="dcterms:W3CDTF">2025-10-29T18:03:48Z</dcterms:modified>
</cp:coreProperties>
</file>