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sldIdLst>
    <p:sldId id="338" r:id="rId2"/>
    <p:sldId id="315" r:id="rId3"/>
    <p:sldId id="314" r:id="rId4"/>
    <p:sldId id="257" r:id="rId5"/>
    <p:sldId id="311" r:id="rId6"/>
    <p:sldId id="260" r:id="rId7"/>
    <p:sldId id="259" r:id="rId8"/>
    <p:sldId id="333" r:id="rId9"/>
    <p:sldId id="258" r:id="rId10"/>
    <p:sldId id="355" r:id="rId11"/>
    <p:sldId id="356" r:id="rId12"/>
    <p:sldId id="261" r:id="rId13"/>
    <p:sldId id="262" r:id="rId14"/>
    <p:sldId id="263" r:id="rId15"/>
    <p:sldId id="264" r:id="rId16"/>
    <p:sldId id="265" r:id="rId17"/>
    <p:sldId id="266" r:id="rId18"/>
    <p:sldId id="337" r:id="rId19"/>
    <p:sldId id="351" r:id="rId20"/>
    <p:sldId id="352" r:id="rId21"/>
    <p:sldId id="353" r:id="rId22"/>
    <p:sldId id="350" r:id="rId23"/>
    <p:sldId id="334" r:id="rId24"/>
    <p:sldId id="357" r:id="rId25"/>
    <p:sldId id="336" r:id="rId26"/>
    <p:sldId id="346" r:id="rId27"/>
    <p:sldId id="347" r:id="rId28"/>
    <p:sldId id="345" r:id="rId29"/>
    <p:sldId id="321" r:id="rId30"/>
    <p:sldId id="349" r:id="rId31"/>
    <p:sldId id="31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16" autoAdjust="0"/>
  </p:normalViewPr>
  <p:slideViewPr>
    <p:cSldViewPr snapToGrid="0">
      <p:cViewPr varScale="1">
        <p:scale>
          <a:sx n="109" d="100"/>
          <a:sy n="109"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1F017-1FEC-40D6-936C-6D9F5E016D48}"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D2953-C7A7-4AB8-A54A-7E3F3942D43D}" type="slidenum">
              <a:rPr lang="en-US" smtClean="0"/>
              <a:t>‹#›</a:t>
            </a:fld>
            <a:endParaRPr lang="en-US"/>
          </a:p>
        </p:txBody>
      </p:sp>
    </p:spTree>
    <p:extLst>
      <p:ext uri="{BB962C8B-B14F-4D97-AF65-F5344CB8AC3E}">
        <p14:creationId xmlns:p14="http://schemas.microsoft.com/office/powerpoint/2010/main" val="5653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4</a:t>
            </a:fld>
            <a:endParaRPr lang="en-US"/>
          </a:p>
        </p:txBody>
      </p:sp>
    </p:spTree>
    <p:extLst>
      <p:ext uri="{BB962C8B-B14F-4D97-AF65-F5344CB8AC3E}">
        <p14:creationId xmlns:p14="http://schemas.microsoft.com/office/powerpoint/2010/main" val="351248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22</a:t>
            </a:fld>
            <a:endParaRPr lang="en-US"/>
          </a:p>
        </p:txBody>
      </p:sp>
    </p:spTree>
    <p:extLst>
      <p:ext uri="{BB962C8B-B14F-4D97-AF65-F5344CB8AC3E}">
        <p14:creationId xmlns:p14="http://schemas.microsoft.com/office/powerpoint/2010/main" val="321553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23</a:t>
            </a:fld>
            <a:endParaRPr lang="en-US"/>
          </a:p>
        </p:txBody>
      </p:sp>
    </p:spTree>
    <p:extLst>
      <p:ext uri="{BB962C8B-B14F-4D97-AF65-F5344CB8AC3E}">
        <p14:creationId xmlns:p14="http://schemas.microsoft.com/office/powerpoint/2010/main" val="69759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 does not screen for tenant suitability such as checking landlord references.</a:t>
            </a:r>
          </a:p>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24</a:t>
            </a:fld>
            <a:endParaRPr lang="en-US"/>
          </a:p>
        </p:txBody>
      </p:sp>
    </p:spTree>
    <p:extLst>
      <p:ext uri="{BB962C8B-B14F-4D97-AF65-F5344CB8AC3E}">
        <p14:creationId xmlns:p14="http://schemas.microsoft.com/office/powerpoint/2010/main" val="420422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31</a:t>
            </a:fld>
            <a:endParaRPr lang="en-US"/>
          </a:p>
        </p:txBody>
      </p:sp>
    </p:spTree>
    <p:extLst>
      <p:ext uri="{BB962C8B-B14F-4D97-AF65-F5344CB8AC3E}">
        <p14:creationId xmlns:p14="http://schemas.microsoft.com/office/powerpoint/2010/main" val="381197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213568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279175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44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139107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171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84157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351144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96941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367819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6021EB-B9B5-4A81-9317-F1CF2D099B1E}"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291358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6021EB-B9B5-4A81-9317-F1CF2D099B1E}"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247563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6021EB-B9B5-4A81-9317-F1CF2D099B1E}"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312811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6021EB-B9B5-4A81-9317-F1CF2D099B1E}"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408847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021EB-B9B5-4A81-9317-F1CF2D099B1E}"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222162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6021EB-B9B5-4A81-9317-F1CF2D099B1E}"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4164E-B84C-48B3-A664-470CF95747F9}" type="slidenum">
              <a:rPr lang="en-US" smtClean="0"/>
              <a:t>‹#›</a:t>
            </a:fld>
            <a:endParaRPr lang="en-US"/>
          </a:p>
        </p:txBody>
      </p:sp>
    </p:spTree>
    <p:extLst>
      <p:ext uri="{BB962C8B-B14F-4D97-AF65-F5344CB8AC3E}">
        <p14:creationId xmlns:p14="http://schemas.microsoft.com/office/powerpoint/2010/main" val="168920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4164E-B84C-48B3-A664-470CF95747F9}" type="slidenum">
              <a:rPr lang="en-US" smtClean="0"/>
              <a:t>‹#›</a:t>
            </a:fld>
            <a:endParaRPr lang="en-US"/>
          </a:p>
        </p:txBody>
      </p:sp>
      <p:sp>
        <p:nvSpPr>
          <p:cNvPr id="5" name="Date Placeholder 4"/>
          <p:cNvSpPr>
            <a:spLocks noGrp="1"/>
          </p:cNvSpPr>
          <p:nvPr>
            <p:ph type="dt" sz="half" idx="10"/>
          </p:nvPr>
        </p:nvSpPr>
        <p:spPr/>
        <p:txBody>
          <a:bodyPr/>
          <a:lstStyle/>
          <a:p>
            <a:fld id="{736021EB-B9B5-4A81-9317-F1CF2D099B1E}" type="datetimeFigureOut">
              <a:rPr lang="en-US" smtClean="0"/>
              <a:t>1/28/2026</a:t>
            </a:fld>
            <a:endParaRPr lang="en-US"/>
          </a:p>
        </p:txBody>
      </p:sp>
    </p:spTree>
    <p:extLst>
      <p:ext uri="{BB962C8B-B14F-4D97-AF65-F5344CB8AC3E}">
        <p14:creationId xmlns:p14="http://schemas.microsoft.com/office/powerpoint/2010/main" val="221452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6021EB-B9B5-4A81-9317-F1CF2D099B1E}" type="datetimeFigureOut">
              <a:rPr lang="en-US" smtClean="0"/>
              <a:t>1/28/2026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B4164E-B84C-48B3-A664-470CF95747F9}" type="slidenum">
              <a:rPr lang="en-US" smtClean="0"/>
              <a:t>‹#›</a:t>
            </a:fld>
            <a:endParaRPr lang="en-US"/>
          </a:p>
        </p:txBody>
      </p:sp>
    </p:spTree>
    <p:extLst>
      <p:ext uri="{BB962C8B-B14F-4D97-AF65-F5344CB8AC3E}">
        <p14:creationId xmlns:p14="http://schemas.microsoft.com/office/powerpoint/2010/main" val="7159829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kirkbride@cheyennehousing.org"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Eligibility@cheyennehousing.org" TargetMode="External"/><Relationship Id="rId3" Type="http://schemas.openxmlformats.org/officeDocument/2006/relationships/hyperlink" Target="mailto:wrenteria@cheyennehousing.org" TargetMode="External"/><Relationship Id="rId7" Type="http://schemas.openxmlformats.org/officeDocument/2006/relationships/hyperlink" Target="mailto:Kfiore@cheyennehousing.org" TargetMode="External"/><Relationship Id="rId2" Type="http://schemas.openxmlformats.org/officeDocument/2006/relationships/hyperlink" Target="mailto:cbaum@cheyennehousing.org" TargetMode="External"/><Relationship Id="rId1" Type="http://schemas.openxmlformats.org/officeDocument/2006/relationships/slideLayout" Target="../slideLayouts/slideLayout2.xml"/><Relationship Id="rId6" Type="http://schemas.openxmlformats.org/officeDocument/2006/relationships/hyperlink" Target="mailto:dodell@cheyennehousing.org" TargetMode="External"/><Relationship Id="rId5" Type="http://schemas.openxmlformats.org/officeDocument/2006/relationships/hyperlink" Target="mailto:mwheeler@cheyennehousing.org" TargetMode="External"/><Relationship Id="rId10" Type="http://schemas.openxmlformats.org/officeDocument/2006/relationships/hyperlink" Target="mailto:aallard@cheyennehousing.org" TargetMode="External"/><Relationship Id="rId4" Type="http://schemas.openxmlformats.org/officeDocument/2006/relationships/hyperlink" Target="mailto:nstock@cheyennehousing.org" TargetMode="External"/><Relationship Id="rId9" Type="http://schemas.openxmlformats.org/officeDocument/2006/relationships/hyperlink" Target="mailto:rkirkbride@cheyennehousing.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kirkbride@cheyennehousing.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2B3F-0978-4FE4-943E-5B5D5B17FA37}"/>
              </a:ext>
            </a:extLst>
          </p:cNvPr>
          <p:cNvSpPr>
            <a:spLocks noGrp="1"/>
          </p:cNvSpPr>
          <p:nvPr>
            <p:ph type="ctrTitle"/>
          </p:nvPr>
        </p:nvSpPr>
        <p:spPr>
          <a:xfrm>
            <a:off x="1368171" y="81236"/>
            <a:ext cx="7766936" cy="1096900"/>
          </a:xfrm>
        </p:spPr>
        <p:txBody>
          <a:bodyPr>
            <a:normAutofit/>
          </a:bodyPr>
          <a:lstStyle/>
          <a:p>
            <a:pPr algn="ctr"/>
            <a:r>
              <a:rPr lang="en-US" sz="5500" dirty="0">
                <a:solidFill>
                  <a:schemeClr val="accent2"/>
                </a:solidFill>
              </a:rPr>
              <a:t>CHA Landlord Meeting</a:t>
            </a:r>
          </a:p>
        </p:txBody>
      </p:sp>
      <p:pic>
        <p:nvPicPr>
          <p:cNvPr id="4" name="Content Placeholder 4">
            <a:extLst>
              <a:ext uri="{FF2B5EF4-FFF2-40B4-BE49-F238E27FC236}">
                <a16:creationId xmlns:a16="http://schemas.microsoft.com/office/drawing/2014/main" id="{BA9A5DA3-F510-4A69-B167-FB22C57ACBB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55145" y="1756780"/>
            <a:ext cx="7392988" cy="4927600"/>
          </a:xfrm>
          <a:prstGeom prst="rect">
            <a:avLst/>
          </a:prstGeom>
        </p:spPr>
      </p:pic>
      <p:sp>
        <p:nvSpPr>
          <p:cNvPr id="6" name="Subtitle 2">
            <a:extLst>
              <a:ext uri="{FF2B5EF4-FFF2-40B4-BE49-F238E27FC236}">
                <a16:creationId xmlns:a16="http://schemas.microsoft.com/office/drawing/2014/main" id="{9B34B705-77DF-4161-B30D-BC92857EB531}"/>
              </a:ext>
            </a:extLst>
          </p:cNvPr>
          <p:cNvSpPr>
            <a:spLocks noGrp="1"/>
          </p:cNvSpPr>
          <p:nvPr>
            <p:ph type="subTitle" idx="1"/>
          </p:nvPr>
        </p:nvSpPr>
        <p:spPr>
          <a:xfrm>
            <a:off x="3118557" y="1123258"/>
            <a:ext cx="4266163" cy="688401"/>
          </a:xfrm>
        </p:spPr>
        <p:txBody>
          <a:bodyPr>
            <a:normAutofit/>
          </a:bodyPr>
          <a:lstStyle/>
          <a:p>
            <a:pPr algn="ctr"/>
            <a:r>
              <a:rPr lang="en-US" sz="2000" dirty="0">
                <a:solidFill>
                  <a:srgbClr val="00B0F0"/>
                </a:solidFill>
              </a:rPr>
              <a:t>January 28, 2026</a:t>
            </a:r>
          </a:p>
        </p:txBody>
      </p:sp>
    </p:spTree>
    <p:extLst>
      <p:ext uri="{BB962C8B-B14F-4D97-AF65-F5344CB8AC3E}">
        <p14:creationId xmlns:p14="http://schemas.microsoft.com/office/powerpoint/2010/main" val="356238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64AAD8-6C97-4B31-81A6-1F03DA39B2CC}"/>
              </a:ext>
            </a:extLst>
          </p:cNvPr>
          <p:cNvPicPr>
            <a:picLocks noChangeAspect="1"/>
          </p:cNvPicPr>
          <p:nvPr/>
        </p:nvPicPr>
        <p:blipFill>
          <a:blip r:embed="rId2"/>
          <a:stretch>
            <a:fillRect/>
          </a:stretch>
        </p:blipFill>
        <p:spPr>
          <a:xfrm>
            <a:off x="371941" y="1"/>
            <a:ext cx="10876155" cy="6007510"/>
          </a:xfrm>
          <a:prstGeom prst="rect">
            <a:avLst/>
          </a:prstGeom>
        </p:spPr>
      </p:pic>
    </p:spTree>
    <p:extLst>
      <p:ext uri="{BB962C8B-B14F-4D97-AF65-F5344CB8AC3E}">
        <p14:creationId xmlns:p14="http://schemas.microsoft.com/office/powerpoint/2010/main" val="140773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9FAC3-AF91-4A72-A186-73A7936B8AB4}"/>
              </a:ext>
            </a:extLst>
          </p:cNvPr>
          <p:cNvSpPr/>
          <p:nvPr/>
        </p:nvSpPr>
        <p:spPr>
          <a:xfrm>
            <a:off x="1828800" y="1741251"/>
            <a:ext cx="1439694" cy="18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DF23EE3-C73A-46C4-9402-DA69C7394F5F}"/>
              </a:ext>
            </a:extLst>
          </p:cNvPr>
          <p:cNvPicPr>
            <a:picLocks noChangeAspect="1"/>
          </p:cNvPicPr>
          <p:nvPr/>
        </p:nvPicPr>
        <p:blipFill>
          <a:blip r:embed="rId2"/>
          <a:stretch>
            <a:fillRect/>
          </a:stretch>
        </p:blipFill>
        <p:spPr>
          <a:xfrm>
            <a:off x="605276" y="340881"/>
            <a:ext cx="1943371" cy="1400370"/>
          </a:xfrm>
          <a:prstGeom prst="rect">
            <a:avLst/>
          </a:prstGeom>
        </p:spPr>
      </p:pic>
      <p:pic>
        <p:nvPicPr>
          <p:cNvPr id="8" name="Picture 7">
            <a:extLst>
              <a:ext uri="{FF2B5EF4-FFF2-40B4-BE49-F238E27FC236}">
                <a16:creationId xmlns:a16="http://schemas.microsoft.com/office/drawing/2014/main" id="{985B408F-FC0F-4236-8C55-FD5EB8E6F89A}"/>
              </a:ext>
            </a:extLst>
          </p:cNvPr>
          <p:cNvPicPr>
            <a:picLocks noChangeAspect="1"/>
          </p:cNvPicPr>
          <p:nvPr/>
        </p:nvPicPr>
        <p:blipFill>
          <a:blip r:embed="rId3"/>
          <a:stretch>
            <a:fillRect/>
          </a:stretch>
        </p:blipFill>
        <p:spPr>
          <a:xfrm>
            <a:off x="914272" y="4687159"/>
            <a:ext cx="1829055" cy="1543265"/>
          </a:xfrm>
          <a:prstGeom prst="rect">
            <a:avLst/>
          </a:prstGeom>
        </p:spPr>
      </p:pic>
      <p:pic>
        <p:nvPicPr>
          <p:cNvPr id="9" name="Picture 8">
            <a:extLst>
              <a:ext uri="{FF2B5EF4-FFF2-40B4-BE49-F238E27FC236}">
                <a16:creationId xmlns:a16="http://schemas.microsoft.com/office/drawing/2014/main" id="{E7DA47A5-D870-4164-A65F-6EEAD84D58EF}"/>
              </a:ext>
            </a:extLst>
          </p:cNvPr>
          <p:cNvPicPr>
            <a:picLocks noChangeAspect="1"/>
          </p:cNvPicPr>
          <p:nvPr/>
        </p:nvPicPr>
        <p:blipFill>
          <a:blip r:embed="rId4"/>
          <a:stretch>
            <a:fillRect/>
          </a:stretch>
        </p:blipFill>
        <p:spPr>
          <a:xfrm>
            <a:off x="2873635" y="4287863"/>
            <a:ext cx="8712007" cy="2341858"/>
          </a:xfrm>
          <a:prstGeom prst="rect">
            <a:avLst/>
          </a:prstGeom>
        </p:spPr>
      </p:pic>
      <p:pic>
        <p:nvPicPr>
          <p:cNvPr id="10" name="Picture 9">
            <a:extLst>
              <a:ext uri="{FF2B5EF4-FFF2-40B4-BE49-F238E27FC236}">
                <a16:creationId xmlns:a16="http://schemas.microsoft.com/office/drawing/2014/main" id="{923EFF87-47C5-4095-9133-E36098A1E6B9}"/>
              </a:ext>
            </a:extLst>
          </p:cNvPr>
          <p:cNvPicPr>
            <a:picLocks noChangeAspect="1"/>
          </p:cNvPicPr>
          <p:nvPr/>
        </p:nvPicPr>
        <p:blipFill>
          <a:blip r:embed="rId5"/>
          <a:stretch>
            <a:fillRect/>
          </a:stretch>
        </p:blipFill>
        <p:spPr>
          <a:xfrm>
            <a:off x="4893928" y="395188"/>
            <a:ext cx="1800476" cy="1438476"/>
          </a:xfrm>
          <a:prstGeom prst="rect">
            <a:avLst/>
          </a:prstGeom>
        </p:spPr>
      </p:pic>
      <p:pic>
        <p:nvPicPr>
          <p:cNvPr id="11" name="Picture 10">
            <a:extLst>
              <a:ext uri="{FF2B5EF4-FFF2-40B4-BE49-F238E27FC236}">
                <a16:creationId xmlns:a16="http://schemas.microsoft.com/office/drawing/2014/main" id="{8595EFDC-A7EE-4D32-A1D6-713DBB278A12}"/>
              </a:ext>
            </a:extLst>
          </p:cNvPr>
          <p:cNvPicPr>
            <a:picLocks noChangeAspect="1"/>
          </p:cNvPicPr>
          <p:nvPr/>
        </p:nvPicPr>
        <p:blipFill>
          <a:blip r:embed="rId6"/>
          <a:stretch>
            <a:fillRect/>
          </a:stretch>
        </p:blipFill>
        <p:spPr>
          <a:xfrm>
            <a:off x="6965004" y="224044"/>
            <a:ext cx="4289898" cy="3980800"/>
          </a:xfrm>
          <a:prstGeom prst="rect">
            <a:avLst/>
          </a:prstGeom>
        </p:spPr>
      </p:pic>
      <p:pic>
        <p:nvPicPr>
          <p:cNvPr id="2" name="Picture 1">
            <a:extLst>
              <a:ext uri="{FF2B5EF4-FFF2-40B4-BE49-F238E27FC236}">
                <a16:creationId xmlns:a16="http://schemas.microsoft.com/office/drawing/2014/main" id="{136B0792-4127-41C2-8522-0139FC6BF9BB}"/>
              </a:ext>
            </a:extLst>
          </p:cNvPr>
          <p:cNvPicPr>
            <a:picLocks noChangeAspect="1"/>
          </p:cNvPicPr>
          <p:nvPr/>
        </p:nvPicPr>
        <p:blipFill>
          <a:blip r:embed="rId7"/>
          <a:stretch>
            <a:fillRect/>
          </a:stretch>
        </p:blipFill>
        <p:spPr>
          <a:xfrm>
            <a:off x="531323" y="1960356"/>
            <a:ext cx="3515216" cy="2362530"/>
          </a:xfrm>
          <a:prstGeom prst="rect">
            <a:avLst/>
          </a:prstGeom>
        </p:spPr>
      </p:pic>
    </p:spTree>
    <p:extLst>
      <p:ext uri="{BB962C8B-B14F-4D97-AF65-F5344CB8AC3E}">
        <p14:creationId xmlns:p14="http://schemas.microsoft.com/office/powerpoint/2010/main" val="80723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C804DE-6C76-4D81-9ECC-1298ACD57EEE}"/>
              </a:ext>
            </a:extLst>
          </p:cNvPr>
          <p:cNvPicPr>
            <a:picLocks noChangeAspect="1"/>
          </p:cNvPicPr>
          <p:nvPr/>
        </p:nvPicPr>
        <p:blipFill>
          <a:blip r:embed="rId2"/>
          <a:stretch>
            <a:fillRect/>
          </a:stretch>
        </p:blipFill>
        <p:spPr>
          <a:xfrm>
            <a:off x="725600" y="471394"/>
            <a:ext cx="1771897" cy="1343212"/>
          </a:xfrm>
          <a:prstGeom prst="rect">
            <a:avLst/>
          </a:prstGeom>
        </p:spPr>
      </p:pic>
      <p:sp>
        <p:nvSpPr>
          <p:cNvPr id="6" name="Rectangle 5">
            <a:extLst>
              <a:ext uri="{FF2B5EF4-FFF2-40B4-BE49-F238E27FC236}">
                <a16:creationId xmlns:a16="http://schemas.microsoft.com/office/drawing/2014/main" id="{909D575A-2682-4E13-9D1E-8F9C6770737C}"/>
              </a:ext>
            </a:extLst>
          </p:cNvPr>
          <p:cNvSpPr/>
          <p:nvPr/>
        </p:nvSpPr>
        <p:spPr>
          <a:xfrm>
            <a:off x="3385226" y="5661498"/>
            <a:ext cx="632297"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545EFA-DA47-481E-A116-22F13ECF67D8}"/>
              </a:ext>
            </a:extLst>
          </p:cNvPr>
          <p:cNvSpPr/>
          <p:nvPr/>
        </p:nvSpPr>
        <p:spPr>
          <a:xfrm>
            <a:off x="4169923" y="5671226"/>
            <a:ext cx="632297"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D32F7-1999-4A59-BF9B-035735B46CFE}"/>
              </a:ext>
            </a:extLst>
          </p:cNvPr>
          <p:cNvSpPr/>
          <p:nvPr/>
        </p:nvSpPr>
        <p:spPr>
          <a:xfrm>
            <a:off x="7926371" y="5690682"/>
            <a:ext cx="847978" cy="15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D3D6F1-1C83-4D7C-972B-541FAB775A52}"/>
              </a:ext>
            </a:extLst>
          </p:cNvPr>
          <p:cNvPicPr>
            <a:picLocks noChangeAspect="1"/>
          </p:cNvPicPr>
          <p:nvPr/>
        </p:nvPicPr>
        <p:blipFill>
          <a:blip r:embed="rId3"/>
          <a:stretch>
            <a:fillRect/>
          </a:stretch>
        </p:blipFill>
        <p:spPr>
          <a:xfrm>
            <a:off x="102566" y="2098919"/>
            <a:ext cx="10650436" cy="3486637"/>
          </a:xfrm>
          <a:prstGeom prst="rect">
            <a:avLst/>
          </a:prstGeom>
        </p:spPr>
      </p:pic>
    </p:spTree>
    <p:extLst>
      <p:ext uri="{BB962C8B-B14F-4D97-AF65-F5344CB8AC3E}">
        <p14:creationId xmlns:p14="http://schemas.microsoft.com/office/powerpoint/2010/main" val="361865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1FF27-6812-4BB7-9CC0-D226D9E6B62A}"/>
              </a:ext>
            </a:extLst>
          </p:cNvPr>
          <p:cNvPicPr>
            <a:picLocks noChangeAspect="1"/>
          </p:cNvPicPr>
          <p:nvPr/>
        </p:nvPicPr>
        <p:blipFill>
          <a:blip r:embed="rId2"/>
          <a:stretch>
            <a:fillRect/>
          </a:stretch>
        </p:blipFill>
        <p:spPr>
          <a:xfrm>
            <a:off x="609472" y="679834"/>
            <a:ext cx="1829055" cy="1276528"/>
          </a:xfrm>
          <a:prstGeom prst="rect">
            <a:avLst/>
          </a:prstGeom>
        </p:spPr>
      </p:pic>
      <p:sp>
        <p:nvSpPr>
          <p:cNvPr id="8" name="Rectangle 7">
            <a:extLst>
              <a:ext uri="{FF2B5EF4-FFF2-40B4-BE49-F238E27FC236}">
                <a16:creationId xmlns:a16="http://schemas.microsoft.com/office/drawing/2014/main" id="{79AA8D1B-7388-4607-8C55-EFA379474AFC}"/>
              </a:ext>
            </a:extLst>
          </p:cNvPr>
          <p:cNvSpPr/>
          <p:nvPr/>
        </p:nvSpPr>
        <p:spPr>
          <a:xfrm>
            <a:off x="6809362" y="2889115"/>
            <a:ext cx="437744" cy="145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E71533-1F21-4208-A99F-1EFC47AFA656}"/>
              </a:ext>
            </a:extLst>
          </p:cNvPr>
          <p:cNvPicPr>
            <a:picLocks noChangeAspect="1"/>
          </p:cNvPicPr>
          <p:nvPr/>
        </p:nvPicPr>
        <p:blipFill>
          <a:blip r:embed="rId3"/>
          <a:stretch>
            <a:fillRect/>
          </a:stretch>
        </p:blipFill>
        <p:spPr>
          <a:xfrm>
            <a:off x="609472" y="4056434"/>
            <a:ext cx="1752845" cy="1267002"/>
          </a:xfrm>
          <a:prstGeom prst="rect">
            <a:avLst/>
          </a:prstGeom>
        </p:spPr>
      </p:pic>
      <p:pic>
        <p:nvPicPr>
          <p:cNvPr id="2" name="Picture 1">
            <a:extLst>
              <a:ext uri="{FF2B5EF4-FFF2-40B4-BE49-F238E27FC236}">
                <a16:creationId xmlns:a16="http://schemas.microsoft.com/office/drawing/2014/main" id="{F8FC7C7A-0F44-457F-852A-1FF5EC794B1E}"/>
              </a:ext>
            </a:extLst>
          </p:cNvPr>
          <p:cNvPicPr>
            <a:picLocks noChangeAspect="1"/>
          </p:cNvPicPr>
          <p:nvPr/>
        </p:nvPicPr>
        <p:blipFill>
          <a:blip r:embed="rId4"/>
          <a:stretch>
            <a:fillRect/>
          </a:stretch>
        </p:blipFill>
        <p:spPr>
          <a:xfrm>
            <a:off x="2665929" y="1008766"/>
            <a:ext cx="6860142" cy="2436761"/>
          </a:xfrm>
          <a:prstGeom prst="rect">
            <a:avLst/>
          </a:prstGeom>
        </p:spPr>
      </p:pic>
      <p:pic>
        <p:nvPicPr>
          <p:cNvPr id="3" name="Picture 2">
            <a:extLst>
              <a:ext uri="{FF2B5EF4-FFF2-40B4-BE49-F238E27FC236}">
                <a16:creationId xmlns:a16="http://schemas.microsoft.com/office/drawing/2014/main" id="{B83E71A2-A479-4E1C-9B31-29A75FEB1553}"/>
              </a:ext>
            </a:extLst>
          </p:cNvPr>
          <p:cNvPicPr>
            <a:picLocks noChangeAspect="1"/>
          </p:cNvPicPr>
          <p:nvPr/>
        </p:nvPicPr>
        <p:blipFill>
          <a:blip r:embed="rId5"/>
          <a:stretch>
            <a:fillRect/>
          </a:stretch>
        </p:blipFill>
        <p:spPr>
          <a:xfrm>
            <a:off x="2362317" y="4056434"/>
            <a:ext cx="8073099" cy="2028953"/>
          </a:xfrm>
          <a:prstGeom prst="rect">
            <a:avLst/>
          </a:prstGeom>
        </p:spPr>
      </p:pic>
      <p:sp>
        <p:nvSpPr>
          <p:cNvPr id="5" name="TextBox 4">
            <a:extLst>
              <a:ext uri="{FF2B5EF4-FFF2-40B4-BE49-F238E27FC236}">
                <a16:creationId xmlns:a16="http://schemas.microsoft.com/office/drawing/2014/main" id="{6265C738-4CA7-4C80-8749-2E58C23AD61D}"/>
              </a:ext>
            </a:extLst>
          </p:cNvPr>
          <p:cNvSpPr txBox="1"/>
          <p:nvPr/>
        </p:nvSpPr>
        <p:spPr>
          <a:xfrm>
            <a:off x="757084" y="5397910"/>
            <a:ext cx="1465006" cy="1015663"/>
          </a:xfrm>
          <a:prstGeom prst="rect">
            <a:avLst/>
          </a:prstGeom>
          <a:noFill/>
        </p:spPr>
        <p:txBody>
          <a:bodyPr wrap="square" rtlCol="0">
            <a:spAutoFit/>
          </a:bodyPr>
          <a:lstStyle/>
          <a:p>
            <a:r>
              <a:rPr lang="en-US" sz="1200" dirty="0">
                <a:solidFill>
                  <a:srgbClr val="C49500"/>
                </a:solidFill>
              </a:rPr>
              <a:t>**No need to choose a specific email – it will upload where it needs to go!**</a:t>
            </a:r>
          </a:p>
        </p:txBody>
      </p:sp>
    </p:spTree>
    <p:extLst>
      <p:ext uri="{BB962C8B-B14F-4D97-AF65-F5344CB8AC3E}">
        <p14:creationId xmlns:p14="http://schemas.microsoft.com/office/powerpoint/2010/main" val="111681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710537-3F70-4DF3-8E6E-ED4C616326D8}"/>
              </a:ext>
            </a:extLst>
          </p:cNvPr>
          <p:cNvPicPr>
            <a:picLocks noChangeAspect="1"/>
          </p:cNvPicPr>
          <p:nvPr/>
        </p:nvPicPr>
        <p:blipFill>
          <a:blip r:embed="rId2"/>
          <a:stretch>
            <a:fillRect/>
          </a:stretch>
        </p:blipFill>
        <p:spPr>
          <a:xfrm>
            <a:off x="778801" y="4103567"/>
            <a:ext cx="1743318" cy="1238423"/>
          </a:xfrm>
          <a:prstGeom prst="rect">
            <a:avLst/>
          </a:prstGeom>
        </p:spPr>
      </p:pic>
      <p:pic>
        <p:nvPicPr>
          <p:cNvPr id="7" name="Picture 6">
            <a:extLst>
              <a:ext uri="{FF2B5EF4-FFF2-40B4-BE49-F238E27FC236}">
                <a16:creationId xmlns:a16="http://schemas.microsoft.com/office/drawing/2014/main" id="{D07E1678-DD7A-40AB-9FC2-787C452FD7E7}"/>
              </a:ext>
            </a:extLst>
          </p:cNvPr>
          <p:cNvPicPr>
            <a:picLocks noChangeAspect="1"/>
          </p:cNvPicPr>
          <p:nvPr/>
        </p:nvPicPr>
        <p:blipFill>
          <a:blip r:embed="rId3"/>
          <a:stretch>
            <a:fillRect/>
          </a:stretch>
        </p:blipFill>
        <p:spPr>
          <a:xfrm>
            <a:off x="3008212" y="3308890"/>
            <a:ext cx="6700395" cy="2419747"/>
          </a:xfrm>
          <a:prstGeom prst="rect">
            <a:avLst/>
          </a:prstGeom>
        </p:spPr>
      </p:pic>
      <p:sp>
        <p:nvSpPr>
          <p:cNvPr id="8" name="Rectangle 7">
            <a:extLst>
              <a:ext uri="{FF2B5EF4-FFF2-40B4-BE49-F238E27FC236}">
                <a16:creationId xmlns:a16="http://schemas.microsoft.com/office/drawing/2014/main" id="{E79F989D-A5FF-49EC-9154-B866EADB5BCE}"/>
              </a:ext>
            </a:extLst>
          </p:cNvPr>
          <p:cNvSpPr/>
          <p:nvPr/>
        </p:nvSpPr>
        <p:spPr>
          <a:xfrm>
            <a:off x="4309353" y="5184843"/>
            <a:ext cx="535021" cy="157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D2A5C1-CA57-472A-98D2-615270AC4BEF}"/>
              </a:ext>
            </a:extLst>
          </p:cNvPr>
          <p:cNvPicPr>
            <a:picLocks noChangeAspect="1"/>
          </p:cNvPicPr>
          <p:nvPr/>
        </p:nvPicPr>
        <p:blipFill>
          <a:blip r:embed="rId4"/>
          <a:stretch>
            <a:fillRect/>
          </a:stretch>
        </p:blipFill>
        <p:spPr>
          <a:xfrm>
            <a:off x="652945" y="685200"/>
            <a:ext cx="1800476" cy="1324160"/>
          </a:xfrm>
          <a:prstGeom prst="rect">
            <a:avLst/>
          </a:prstGeom>
        </p:spPr>
      </p:pic>
      <p:pic>
        <p:nvPicPr>
          <p:cNvPr id="10" name="Picture 9">
            <a:extLst>
              <a:ext uri="{FF2B5EF4-FFF2-40B4-BE49-F238E27FC236}">
                <a16:creationId xmlns:a16="http://schemas.microsoft.com/office/drawing/2014/main" id="{953BD91F-925A-4506-9CD2-B8245BE19848}"/>
              </a:ext>
            </a:extLst>
          </p:cNvPr>
          <p:cNvPicPr>
            <a:picLocks noChangeAspect="1"/>
          </p:cNvPicPr>
          <p:nvPr/>
        </p:nvPicPr>
        <p:blipFill>
          <a:blip r:embed="rId5"/>
          <a:stretch>
            <a:fillRect/>
          </a:stretch>
        </p:blipFill>
        <p:spPr>
          <a:xfrm>
            <a:off x="3127679" y="418463"/>
            <a:ext cx="6773220" cy="3181794"/>
          </a:xfrm>
          <a:prstGeom prst="rect">
            <a:avLst/>
          </a:prstGeom>
        </p:spPr>
      </p:pic>
    </p:spTree>
    <p:extLst>
      <p:ext uri="{BB962C8B-B14F-4D97-AF65-F5344CB8AC3E}">
        <p14:creationId xmlns:p14="http://schemas.microsoft.com/office/powerpoint/2010/main" val="225155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CD915-7C93-48B3-BF88-88CB4B73FF71}"/>
              </a:ext>
            </a:extLst>
          </p:cNvPr>
          <p:cNvPicPr>
            <a:picLocks noChangeAspect="1"/>
          </p:cNvPicPr>
          <p:nvPr/>
        </p:nvPicPr>
        <p:blipFill>
          <a:blip r:embed="rId2"/>
          <a:stretch>
            <a:fillRect/>
          </a:stretch>
        </p:blipFill>
        <p:spPr>
          <a:xfrm>
            <a:off x="279849" y="150357"/>
            <a:ext cx="1781424" cy="1276528"/>
          </a:xfrm>
          <a:prstGeom prst="rect">
            <a:avLst/>
          </a:prstGeom>
        </p:spPr>
      </p:pic>
      <p:sp>
        <p:nvSpPr>
          <p:cNvPr id="6" name="Rectangle 5">
            <a:extLst>
              <a:ext uri="{FF2B5EF4-FFF2-40B4-BE49-F238E27FC236}">
                <a16:creationId xmlns:a16="http://schemas.microsoft.com/office/drawing/2014/main" id="{E915A024-EA58-4B79-B852-534BBF65E58B}"/>
              </a:ext>
            </a:extLst>
          </p:cNvPr>
          <p:cNvSpPr/>
          <p:nvPr/>
        </p:nvSpPr>
        <p:spPr>
          <a:xfrm>
            <a:off x="5603132" y="4552545"/>
            <a:ext cx="651753"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32AF4F-C42C-4BB4-A233-3601B4CFE992}"/>
              </a:ext>
            </a:extLst>
          </p:cNvPr>
          <p:cNvSpPr/>
          <p:nvPr/>
        </p:nvSpPr>
        <p:spPr>
          <a:xfrm>
            <a:off x="5603132" y="4975698"/>
            <a:ext cx="651752"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32DA35-557F-4DBA-AA85-282838945CF3}"/>
              </a:ext>
            </a:extLst>
          </p:cNvPr>
          <p:cNvSpPr/>
          <p:nvPr/>
        </p:nvSpPr>
        <p:spPr>
          <a:xfrm>
            <a:off x="5603133" y="5350213"/>
            <a:ext cx="651752" cy="286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83381D-B91E-4E1E-810A-650627533B81}"/>
              </a:ext>
            </a:extLst>
          </p:cNvPr>
          <p:cNvSpPr/>
          <p:nvPr/>
        </p:nvSpPr>
        <p:spPr>
          <a:xfrm>
            <a:off x="5603131" y="5836596"/>
            <a:ext cx="651753" cy="31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350EF1-84E6-4DE8-A6AE-D798CF50E906}"/>
              </a:ext>
            </a:extLst>
          </p:cNvPr>
          <p:cNvSpPr/>
          <p:nvPr/>
        </p:nvSpPr>
        <p:spPr>
          <a:xfrm>
            <a:off x="5603131" y="6235430"/>
            <a:ext cx="651753"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B0A022-06FD-4F27-9881-9428D3ABF29C}"/>
              </a:ext>
            </a:extLst>
          </p:cNvPr>
          <p:cNvSpPr/>
          <p:nvPr/>
        </p:nvSpPr>
        <p:spPr>
          <a:xfrm>
            <a:off x="8347357" y="4544034"/>
            <a:ext cx="504813"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447460-893D-4906-BECD-2539E402CE2B}"/>
              </a:ext>
            </a:extLst>
          </p:cNvPr>
          <p:cNvSpPr/>
          <p:nvPr/>
        </p:nvSpPr>
        <p:spPr>
          <a:xfrm>
            <a:off x="8347357" y="4975698"/>
            <a:ext cx="504813" cy="17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73F02-532D-4A6F-BBE6-9BF5C6E04E5E}"/>
              </a:ext>
            </a:extLst>
          </p:cNvPr>
          <p:cNvSpPr/>
          <p:nvPr/>
        </p:nvSpPr>
        <p:spPr>
          <a:xfrm>
            <a:off x="8347358" y="5408579"/>
            <a:ext cx="582634"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4FA7B9-037D-41F5-B991-65DC9D101F6E}"/>
              </a:ext>
            </a:extLst>
          </p:cNvPr>
          <p:cNvSpPr/>
          <p:nvPr/>
        </p:nvSpPr>
        <p:spPr>
          <a:xfrm>
            <a:off x="8347357" y="5833354"/>
            <a:ext cx="859449" cy="17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72D7B4-BC1C-4473-B1F1-DA28C821A9BE}"/>
              </a:ext>
            </a:extLst>
          </p:cNvPr>
          <p:cNvSpPr/>
          <p:nvPr/>
        </p:nvSpPr>
        <p:spPr>
          <a:xfrm>
            <a:off x="8327901" y="6221648"/>
            <a:ext cx="524269" cy="188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E63595-5643-4269-ACA3-0FB132B90267}"/>
              </a:ext>
            </a:extLst>
          </p:cNvPr>
          <p:cNvPicPr>
            <a:picLocks noChangeAspect="1"/>
          </p:cNvPicPr>
          <p:nvPr/>
        </p:nvPicPr>
        <p:blipFill>
          <a:blip r:embed="rId3"/>
          <a:stretch>
            <a:fillRect/>
          </a:stretch>
        </p:blipFill>
        <p:spPr>
          <a:xfrm>
            <a:off x="279849" y="1534336"/>
            <a:ext cx="9632427" cy="4781751"/>
          </a:xfrm>
          <a:prstGeom prst="rect">
            <a:avLst/>
          </a:prstGeom>
        </p:spPr>
      </p:pic>
      <p:sp>
        <p:nvSpPr>
          <p:cNvPr id="3" name="Arrow: Down 2">
            <a:extLst>
              <a:ext uri="{FF2B5EF4-FFF2-40B4-BE49-F238E27FC236}">
                <a16:creationId xmlns:a16="http://schemas.microsoft.com/office/drawing/2014/main" id="{1A002AFC-DB86-4E49-AFFC-4DC588D0C35C}"/>
              </a:ext>
            </a:extLst>
          </p:cNvPr>
          <p:cNvSpPr/>
          <p:nvPr/>
        </p:nvSpPr>
        <p:spPr>
          <a:xfrm>
            <a:off x="6390968" y="3222522"/>
            <a:ext cx="158884" cy="84264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D6600EDF-A1ED-4027-85D1-6C16050C833C}"/>
              </a:ext>
            </a:extLst>
          </p:cNvPr>
          <p:cNvSpPr/>
          <p:nvPr/>
        </p:nvSpPr>
        <p:spPr>
          <a:xfrm>
            <a:off x="1696065" y="2586354"/>
            <a:ext cx="158884" cy="84264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71AD7AD-696B-48EE-9276-28693FEF566A}"/>
              </a:ext>
            </a:extLst>
          </p:cNvPr>
          <p:cNvSpPr/>
          <p:nvPr/>
        </p:nvSpPr>
        <p:spPr>
          <a:xfrm>
            <a:off x="279849" y="1494008"/>
            <a:ext cx="2011067" cy="4921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3249BD8-6E02-4746-AAA1-F2CED0A3914A}"/>
              </a:ext>
            </a:extLst>
          </p:cNvPr>
          <p:cNvSpPr txBox="1"/>
          <p:nvPr/>
        </p:nvSpPr>
        <p:spPr>
          <a:xfrm>
            <a:off x="4914872" y="1843113"/>
            <a:ext cx="1376517" cy="400110"/>
          </a:xfrm>
          <a:prstGeom prst="rect">
            <a:avLst/>
          </a:prstGeom>
          <a:noFill/>
        </p:spPr>
        <p:txBody>
          <a:bodyPr wrap="square" rtlCol="0">
            <a:spAutoFit/>
          </a:bodyPr>
          <a:lstStyle/>
          <a:p>
            <a:r>
              <a:rPr lang="en-US" sz="1000" dirty="0">
                <a:solidFill>
                  <a:schemeClr val="accent1">
                    <a:lumMod val="75000"/>
                  </a:schemeClr>
                </a:solidFill>
              </a:rPr>
              <a:t>Can upload to excel using this drop down</a:t>
            </a:r>
          </a:p>
        </p:txBody>
      </p:sp>
    </p:spTree>
    <p:extLst>
      <p:ext uri="{BB962C8B-B14F-4D97-AF65-F5344CB8AC3E}">
        <p14:creationId xmlns:p14="http://schemas.microsoft.com/office/powerpoint/2010/main" val="129261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F1145A-96E1-4B98-B3F3-8937EC6AC2E5}"/>
              </a:ext>
            </a:extLst>
          </p:cNvPr>
          <p:cNvPicPr>
            <a:picLocks noChangeAspect="1"/>
          </p:cNvPicPr>
          <p:nvPr/>
        </p:nvPicPr>
        <p:blipFill>
          <a:blip r:embed="rId2"/>
          <a:stretch>
            <a:fillRect/>
          </a:stretch>
        </p:blipFill>
        <p:spPr>
          <a:xfrm>
            <a:off x="8447193" y="5642042"/>
            <a:ext cx="1543040" cy="1139833"/>
          </a:xfrm>
          <a:prstGeom prst="rect">
            <a:avLst/>
          </a:prstGeom>
        </p:spPr>
      </p:pic>
      <p:sp>
        <p:nvSpPr>
          <p:cNvPr id="8" name="Rectangle 7">
            <a:extLst>
              <a:ext uri="{FF2B5EF4-FFF2-40B4-BE49-F238E27FC236}">
                <a16:creationId xmlns:a16="http://schemas.microsoft.com/office/drawing/2014/main" id="{9E470B63-CA62-4874-8217-0DDCA5C26FF9}"/>
              </a:ext>
            </a:extLst>
          </p:cNvPr>
          <p:cNvSpPr/>
          <p:nvPr/>
        </p:nvSpPr>
        <p:spPr>
          <a:xfrm>
            <a:off x="3307404" y="5476672"/>
            <a:ext cx="671209" cy="16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419BB7-D258-4891-B03B-B010A9480E8C}"/>
              </a:ext>
            </a:extLst>
          </p:cNvPr>
          <p:cNvSpPr/>
          <p:nvPr/>
        </p:nvSpPr>
        <p:spPr>
          <a:xfrm>
            <a:off x="4557607" y="5463701"/>
            <a:ext cx="671209" cy="16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FCAFDB-AE26-4136-8321-511645FEB6DE}"/>
              </a:ext>
            </a:extLst>
          </p:cNvPr>
          <p:cNvSpPr/>
          <p:nvPr/>
        </p:nvSpPr>
        <p:spPr>
          <a:xfrm>
            <a:off x="5609617" y="5476672"/>
            <a:ext cx="671209" cy="16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C0A3B5-A57C-4CEB-B7D1-C5515825F9C3}"/>
              </a:ext>
            </a:extLst>
          </p:cNvPr>
          <p:cNvSpPr/>
          <p:nvPr/>
        </p:nvSpPr>
        <p:spPr>
          <a:xfrm>
            <a:off x="7013482" y="5463701"/>
            <a:ext cx="671209" cy="16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801D58-BFE7-4F7D-8BA9-B51474E173CE}"/>
              </a:ext>
            </a:extLst>
          </p:cNvPr>
          <p:cNvSpPr txBox="1"/>
          <p:nvPr/>
        </p:nvSpPr>
        <p:spPr>
          <a:xfrm>
            <a:off x="800429" y="2256219"/>
            <a:ext cx="8573729" cy="1631216"/>
          </a:xfrm>
          <a:prstGeom prst="rect">
            <a:avLst/>
          </a:prstGeom>
          <a:noFill/>
        </p:spPr>
        <p:txBody>
          <a:bodyPr wrap="square" rtlCol="0">
            <a:spAutoFit/>
          </a:bodyPr>
          <a:lstStyle/>
          <a:p>
            <a:pPr algn="ctr">
              <a:spcAft>
                <a:spcPts val="300"/>
              </a:spcAft>
            </a:pPr>
            <a:r>
              <a:rPr lang="en-US" dirty="0"/>
              <a:t>If you have not signed up for payments via Electronic Funds Transfer (EFT), </a:t>
            </a:r>
          </a:p>
          <a:p>
            <a:pPr algn="ctr">
              <a:spcAft>
                <a:spcPts val="300"/>
              </a:spcAft>
            </a:pPr>
            <a:r>
              <a:rPr lang="en-US" dirty="0"/>
              <a:t>we HIGHLY RECOMMEND that you do!</a:t>
            </a:r>
          </a:p>
          <a:p>
            <a:pPr algn="ctr">
              <a:spcAft>
                <a:spcPts val="300"/>
              </a:spcAft>
            </a:pPr>
            <a:r>
              <a:rPr lang="en-US" dirty="0"/>
              <a:t>Email </a:t>
            </a:r>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rkirkbride@cheyennehousing.org</a:t>
            </a:r>
            <a:r>
              <a:rPr lang="en-US" dirty="0">
                <a:solidFill>
                  <a:schemeClr val="accent2">
                    <a:lumMod val="75000"/>
                  </a:schemeClr>
                </a:solidFill>
              </a:rPr>
              <a:t> </a:t>
            </a:r>
            <a:r>
              <a:rPr lang="en-US" dirty="0"/>
              <a:t>for a form,</a:t>
            </a:r>
          </a:p>
          <a:p>
            <a:pPr algn="ctr">
              <a:spcAft>
                <a:spcPts val="300"/>
              </a:spcAft>
            </a:pPr>
            <a:r>
              <a:rPr lang="en-US" dirty="0"/>
              <a:t>Or visit our website and click the following link:</a:t>
            </a:r>
          </a:p>
          <a:p>
            <a:pPr algn="ctr"/>
            <a:endParaRPr lang="en-US" dirty="0"/>
          </a:p>
        </p:txBody>
      </p:sp>
      <p:pic>
        <p:nvPicPr>
          <p:cNvPr id="1026" name="Picture 2" descr="Missing Mail: Areas Of The U.S. With ...">
            <a:extLst>
              <a:ext uri="{FF2B5EF4-FFF2-40B4-BE49-F238E27FC236}">
                <a16:creationId xmlns:a16="http://schemas.microsoft.com/office/drawing/2014/main" id="{F5D0C4C6-52B1-41A0-9D12-63DE4E1E1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565" y="117242"/>
            <a:ext cx="2904487" cy="21867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2576C6A-32EE-4377-B33D-B701FA927080}"/>
              </a:ext>
            </a:extLst>
          </p:cNvPr>
          <p:cNvPicPr>
            <a:picLocks noChangeAspect="1"/>
          </p:cNvPicPr>
          <p:nvPr/>
        </p:nvPicPr>
        <p:blipFill>
          <a:blip r:embed="rId5"/>
          <a:stretch>
            <a:fillRect/>
          </a:stretch>
        </p:blipFill>
        <p:spPr>
          <a:xfrm>
            <a:off x="3756998" y="3663271"/>
            <a:ext cx="2943636" cy="1781424"/>
          </a:xfrm>
          <a:prstGeom prst="rect">
            <a:avLst/>
          </a:prstGeom>
        </p:spPr>
      </p:pic>
      <p:sp>
        <p:nvSpPr>
          <p:cNvPr id="13" name="TextBox 12">
            <a:extLst>
              <a:ext uri="{FF2B5EF4-FFF2-40B4-BE49-F238E27FC236}">
                <a16:creationId xmlns:a16="http://schemas.microsoft.com/office/drawing/2014/main" id="{09073447-7E0F-4711-8CD1-FF867971995B}"/>
              </a:ext>
            </a:extLst>
          </p:cNvPr>
          <p:cNvSpPr txBox="1"/>
          <p:nvPr/>
        </p:nvSpPr>
        <p:spPr>
          <a:xfrm>
            <a:off x="606346" y="5332881"/>
            <a:ext cx="8573729" cy="646331"/>
          </a:xfrm>
          <a:prstGeom prst="rect">
            <a:avLst/>
          </a:prstGeom>
          <a:noFill/>
        </p:spPr>
        <p:txBody>
          <a:bodyPr wrap="square" rtlCol="0">
            <a:spAutoFit/>
          </a:bodyPr>
          <a:lstStyle/>
          <a:p>
            <a:pPr algn="ctr"/>
            <a:r>
              <a:rPr lang="en-US" dirty="0"/>
              <a:t>Please do not use the EFT Setup tile in </a:t>
            </a:r>
            <a:r>
              <a:rPr lang="en-US" dirty="0" err="1"/>
              <a:t>RentCafé</a:t>
            </a:r>
            <a:r>
              <a:rPr lang="en-US" dirty="0"/>
              <a:t>.  It will not be as efficient.</a:t>
            </a:r>
          </a:p>
          <a:p>
            <a:pPr algn="ctr"/>
            <a:endParaRPr lang="en-US" dirty="0"/>
          </a:p>
        </p:txBody>
      </p:sp>
      <p:sp>
        <p:nvSpPr>
          <p:cNvPr id="12" name="Multiplication Sign 11">
            <a:extLst>
              <a:ext uri="{FF2B5EF4-FFF2-40B4-BE49-F238E27FC236}">
                <a16:creationId xmlns:a16="http://schemas.microsoft.com/office/drawing/2014/main" id="{0918F781-4BC8-443F-9CDB-D964AEEBCEA8}"/>
              </a:ext>
            </a:extLst>
          </p:cNvPr>
          <p:cNvSpPr/>
          <p:nvPr/>
        </p:nvSpPr>
        <p:spPr>
          <a:xfrm>
            <a:off x="8418741" y="5909761"/>
            <a:ext cx="1615865" cy="697610"/>
          </a:xfrm>
          <a:prstGeom prst="mathMultiply">
            <a:avLst/>
          </a:prstGeom>
          <a:solidFill>
            <a:srgbClr val="DC9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21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C4F9D-4CCB-472F-887A-BE1F64470DC9}"/>
              </a:ext>
            </a:extLst>
          </p:cNvPr>
          <p:cNvSpPr>
            <a:spLocks noGrp="1"/>
          </p:cNvSpPr>
          <p:nvPr>
            <p:ph idx="1"/>
          </p:nvPr>
        </p:nvSpPr>
        <p:spPr>
          <a:xfrm>
            <a:off x="2359741" y="3795252"/>
            <a:ext cx="5803215" cy="589935"/>
          </a:xfrm>
        </p:spPr>
        <p:txBody>
          <a:bodyPr>
            <a:normAutofit/>
          </a:bodyPr>
          <a:lstStyle/>
          <a:p>
            <a:pPr marL="0" indent="0" algn="ctr">
              <a:buNone/>
            </a:pPr>
            <a:r>
              <a:rPr lang="en-US" sz="3200" b="1" dirty="0"/>
              <a:t>USE THE LANDLORD PORTAL</a:t>
            </a:r>
          </a:p>
        </p:txBody>
      </p:sp>
      <p:pic>
        <p:nvPicPr>
          <p:cNvPr id="2056" name="Picture 8" descr="Simplify Your Life Philosophy Approach Focused Stock Illustration  1959897757 | Shutterstock">
            <a:extLst>
              <a:ext uri="{FF2B5EF4-FFF2-40B4-BE49-F238E27FC236}">
                <a16:creationId xmlns:a16="http://schemas.microsoft.com/office/drawing/2014/main" id="{248307FC-DF09-4416-A39B-D0A1DF0261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12"/>
          <a:stretch/>
        </p:blipFill>
        <p:spPr bwMode="auto">
          <a:xfrm>
            <a:off x="3305106" y="1328584"/>
            <a:ext cx="3714750" cy="246666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013F1BD-6FFB-48DF-A3AF-2F32B0ACB603}"/>
              </a:ext>
            </a:extLst>
          </p:cNvPr>
          <p:cNvSpPr txBox="1">
            <a:spLocks/>
          </p:cNvSpPr>
          <p:nvPr/>
        </p:nvSpPr>
        <p:spPr>
          <a:xfrm>
            <a:off x="1706987" y="4822724"/>
            <a:ext cx="7108722" cy="81976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200" dirty="0"/>
              <a:t>EMAIL: Rkirkbride@CheyenneHousing.org</a:t>
            </a:r>
          </a:p>
        </p:txBody>
      </p:sp>
    </p:spTree>
    <p:extLst>
      <p:ext uri="{BB962C8B-B14F-4D97-AF65-F5344CB8AC3E}">
        <p14:creationId xmlns:p14="http://schemas.microsoft.com/office/powerpoint/2010/main" val="87985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9487-3F90-4975-842C-4C15BFA459CE}"/>
              </a:ext>
            </a:extLst>
          </p:cNvPr>
          <p:cNvSpPr>
            <a:spLocks noGrp="1"/>
          </p:cNvSpPr>
          <p:nvPr>
            <p:ph type="title"/>
          </p:nvPr>
        </p:nvSpPr>
        <p:spPr>
          <a:xfrm>
            <a:off x="360811" y="367241"/>
            <a:ext cx="11623104" cy="897468"/>
          </a:xfrm>
        </p:spPr>
        <p:txBody>
          <a:bodyPr>
            <a:normAutofit fontScale="90000"/>
          </a:bodyPr>
          <a:lstStyle/>
          <a:p>
            <a:r>
              <a:rPr lang="en-US" dirty="0"/>
              <a:t>2. Landlord Rent Increase Policy: </a:t>
            </a:r>
            <a:br>
              <a:rPr lang="en-US" dirty="0"/>
            </a:br>
            <a:endParaRPr lang="en-US" dirty="0"/>
          </a:p>
        </p:txBody>
      </p:sp>
      <p:sp>
        <p:nvSpPr>
          <p:cNvPr id="5" name="Content Placeholder 4">
            <a:extLst>
              <a:ext uri="{FF2B5EF4-FFF2-40B4-BE49-F238E27FC236}">
                <a16:creationId xmlns:a16="http://schemas.microsoft.com/office/drawing/2014/main" id="{7EE44097-BDAD-464B-9354-2B7C5B08D9E9}"/>
              </a:ext>
            </a:extLst>
          </p:cNvPr>
          <p:cNvSpPr>
            <a:spLocks noGrp="1"/>
          </p:cNvSpPr>
          <p:nvPr>
            <p:ph idx="1"/>
          </p:nvPr>
        </p:nvSpPr>
        <p:spPr>
          <a:xfrm>
            <a:off x="492694" y="1070344"/>
            <a:ext cx="9504159" cy="5682148"/>
          </a:xfrm>
        </p:spPr>
        <p:txBody>
          <a:bodyPr>
            <a:normAutofit lnSpcReduction="10000"/>
          </a:bodyPr>
          <a:lstStyle/>
          <a:p>
            <a:r>
              <a:rPr lang="en-US" dirty="0"/>
              <a:t>Rent Increases can be requested once every 12 months.  The first rent increase may be requested at the end of the initial lease term for each individual unit.  </a:t>
            </a:r>
          </a:p>
          <a:p>
            <a:r>
              <a:rPr lang="en-US" dirty="0"/>
              <a:t>Owners may submit a request to the Cheyenne Housing Authority for any changes in the amount of rent, at least sixty (60) days prior to the annual recertification date of the respective participant.  </a:t>
            </a:r>
          </a:p>
          <a:p>
            <a:r>
              <a:rPr lang="en-US" dirty="0"/>
              <a:t>All rent increases must meet rent reasonableness, as required by HUD.</a:t>
            </a:r>
          </a:p>
          <a:p>
            <a:r>
              <a:rPr lang="en-US" sz="3200" dirty="0">
                <a:solidFill>
                  <a:schemeClr val="accent1">
                    <a:lumMod val="75000"/>
                  </a:schemeClr>
                </a:solidFill>
              </a:rPr>
              <a:t>Rent Reasonableness:  </a:t>
            </a:r>
          </a:p>
          <a:p>
            <a:r>
              <a:rPr lang="en-US" dirty="0">
                <a:solidFill>
                  <a:schemeClr val="tx1"/>
                </a:solidFill>
              </a:rPr>
              <a:t>In making rent reasonableness determination, the Housing Authority will compare the rent for the unit to the rent of comparable units in the same or comparable neighborhoods.   </a:t>
            </a:r>
          </a:p>
          <a:p>
            <a:r>
              <a:rPr lang="en-US" dirty="0">
                <a:solidFill>
                  <a:schemeClr val="tx1"/>
                </a:solidFill>
              </a:rPr>
              <a:t>The Housing Authority will consider the location, quality, size, number of bedrooms, age, amenities, housing services, maintenance and utilities of the unit and the comparable unit.  </a:t>
            </a:r>
          </a:p>
          <a:p>
            <a:r>
              <a:rPr lang="en-US" dirty="0">
                <a:solidFill>
                  <a:schemeClr val="tx1"/>
                </a:solidFill>
              </a:rPr>
              <a:t>The Owner must certify the rents charged for other units.   </a:t>
            </a:r>
          </a:p>
          <a:p>
            <a:r>
              <a:rPr lang="en-US" dirty="0">
                <a:solidFill>
                  <a:schemeClr val="tx1"/>
                </a:solidFill>
              </a:rPr>
              <a:t>By accepting the housing assistance payments each month the owner is certifying that the rent to the owner is not more than the rent charged by the owner for other comparable units in the premises.   </a:t>
            </a: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4362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953B-6D4D-4297-B53F-E9A82F68F8B5}"/>
              </a:ext>
            </a:extLst>
          </p:cNvPr>
          <p:cNvSpPr>
            <a:spLocks noGrp="1"/>
          </p:cNvSpPr>
          <p:nvPr>
            <p:ph type="title"/>
          </p:nvPr>
        </p:nvSpPr>
        <p:spPr>
          <a:xfrm>
            <a:off x="152401" y="187293"/>
            <a:ext cx="8596668" cy="633974"/>
          </a:xfrm>
        </p:spPr>
        <p:txBody>
          <a:bodyPr>
            <a:normAutofit fontScale="90000"/>
          </a:bodyPr>
          <a:lstStyle/>
          <a:p>
            <a:r>
              <a:rPr lang="en-US" dirty="0"/>
              <a:t>2. Landlord Rent Increases – Due Dates: </a:t>
            </a:r>
            <a:br>
              <a:rPr lang="en-US" dirty="0"/>
            </a:br>
            <a:endParaRPr lang="en-US" dirty="0"/>
          </a:p>
        </p:txBody>
      </p:sp>
      <p:pic>
        <p:nvPicPr>
          <p:cNvPr id="5" name="Content Placeholder 4">
            <a:extLst>
              <a:ext uri="{FF2B5EF4-FFF2-40B4-BE49-F238E27FC236}">
                <a16:creationId xmlns:a16="http://schemas.microsoft.com/office/drawing/2014/main" id="{B8B1B8E1-4FA7-4060-9E7A-D1095DA03CD6}"/>
              </a:ext>
            </a:extLst>
          </p:cNvPr>
          <p:cNvPicPr>
            <a:picLocks noGrp="1" noChangeAspect="1"/>
          </p:cNvPicPr>
          <p:nvPr>
            <p:ph idx="1"/>
          </p:nvPr>
        </p:nvPicPr>
        <p:blipFill>
          <a:blip r:embed="rId2"/>
          <a:stretch>
            <a:fillRect/>
          </a:stretch>
        </p:blipFill>
        <p:spPr>
          <a:xfrm>
            <a:off x="1838760" y="1973094"/>
            <a:ext cx="3730815" cy="3408029"/>
          </a:xfrm>
          <a:prstGeom prst="rect">
            <a:avLst/>
          </a:prstGeom>
        </p:spPr>
      </p:pic>
      <p:sp>
        <p:nvSpPr>
          <p:cNvPr id="7" name="TextBox 6">
            <a:extLst>
              <a:ext uri="{FF2B5EF4-FFF2-40B4-BE49-F238E27FC236}">
                <a16:creationId xmlns:a16="http://schemas.microsoft.com/office/drawing/2014/main" id="{300FEAE7-9D82-4F04-BA86-7ED5F7A0F953}"/>
              </a:ext>
            </a:extLst>
          </p:cNvPr>
          <p:cNvSpPr txBox="1"/>
          <p:nvPr/>
        </p:nvSpPr>
        <p:spPr>
          <a:xfrm>
            <a:off x="1020798" y="5470378"/>
            <a:ext cx="6235136" cy="369332"/>
          </a:xfrm>
          <a:prstGeom prst="rect">
            <a:avLst/>
          </a:prstGeom>
          <a:noFill/>
        </p:spPr>
        <p:txBody>
          <a:bodyPr wrap="square" rtlCol="0">
            <a:spAutoFit/>
          </a:bodyPr>
          <a:lstStyle/>
          <a:p>
            <a:r>
              <a:rPr lang="en-US" dirty="0">
                <a:solidFill>
                  <a:schemeClr val="accent2"/>
                </a:solidFill>
              </a:rPr>
              <a:t>Late requests for increases in rent cannot be approved.  </a:t>
            </a:r>
          </a:p>
        </p:txBody>
      </p:sp>
      <p:sp>
        <p:nvSpPr>
          <p:cNvPr id="8" name="TextBox 7">
            <a:extLst>
              <a:ext uri="{FF2B5EF4-FFF2-40B4-BE49-F238E27FC236}">
                <a16:creationId xmlns:a16="http://schemas.microsoft.com/office/drawing/2014/main" id="{C01DD662-7881-4D82-8532-81A50DB6EAE6}"/>
              </a:ext>
            </a:extLst>
          </p:cNvPr>
          <p:cNvSpPr txBox="1"/>
          <p:nvPr/>
        </p:nvSpPr>
        <p:spPr>
          <a:xfrm>
            <a:off x="152402" y="1011273"/>
            <a:ext cx="7103532" cy="923330"/>
          </a:xfrm>
          <a:prstGeom prst="rect">
            <a:avLst/>
          </a:prstGeom>
          <a:noFill/>
        </p:spPr>
        <p:txBody>
          <a:bodyPr wrap="square" rtlCol="0">
            <a:spAutoFit/>
          </a:bodyPr>
          <a:lstStyle/>
          <a:p>
            <a:r>
              <a:rPr lang="en-US" dirty="0"/>
              <a:t>The CHA sent the tenant rectification and the notice to the Landlord for rent increases 3 months prior to the recertification date, providing each party 30 days to submit documents:  </a:t>
            </a:r>
          </a:p>
        </p:txBody>
      </p:sp>
      <p:pic>
        <p:nvPicPr>
          <p:cNvPr id="9" name="Picture 8">
            <a:extLst>
              <a:ext uri="{FF2B5EF4-FFF2-40B4-BE49-F238E27FC236}">
                <a16:creationId xmlns:a16="http://schemas.microsoft.com/office/drawing/2014/main" id="{6BBA7AEB-6941-4E07-BCF8-E9FB2B4B29DD}"/>
              </a:ext>
            </a:extLst>
          </p:cNvPr>
          <p:cNvPicPr>
            <a:picLocks noChangeAspect="1"/>
          </p:cNvPicPr>
          <p:nvPr/>
        </p:nvPicPr>
        <p:blipFill>
          <a:blip r:embed="rId3"/>
          <a:stretch>
            <a:fillRect/>
          </a:stretch>
        </p:blipFill>
        <p:spPr>
          <a:xfrm>
            <a:off x="7255934" y="1227667"/>
            <a:ext cx="4226678" cy="5042352"/>
          </a:xfrm>
          <a:prstGeom prst="rect">
            <a:avLst/>
          </a:prstGeom>
        </p:spPr>
      </p:pic>
    </p:spTree>
    <p:extLst>
      <p:ext uri="{BB962C8B-B14F-4D97-AF65-F5344CB8AC3E}">
        <p14:creationId xmlns:p14="http://schemas.microsoft.com/office/powerpoint/2010/main" val="366539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892D-C694-49A0-A785-583C0FD27BCA}"/>
              </a:ext>
            </a:extLst>
          </p:cNvPr>
          <p:cNvSpPr>
            <a:spLocks noGrp="1"/>
          </p:cNvSpPr>
          <p:nvPr>
            <p:ph type="title"/>
          </p:nvPr>
        </p:nvSpPr>
        <p:spPr>
          <a:xfrm>
            <a:off x="830338" y="1433246"/>
            <a:ext cx="8596668" cy="3937407"/>
          </a:xfrm>
        </p:spPr>
        <p:txBody>
          <a:bodyPr/>
          <a:lstStyle/>
          <a:p>
            <a:pPr algn="ctr"/>
            <a:r>
              <a:rPr lang="en-US" b="1" dirty="0">
                <a:solidFill>
                  <a:srgbClr val="0070C0"/>
                </a:solidFill>
              </a:rPr>
              <a:t>Our Mission is to provide decent, safe, and sanitary housing to elderly, disabled, and economically disadvantaged families unable to obtain housing through conventional means.</a:t>
            </a:r>
            <a:endParaRPr lang="en-US" b="1" dirty="0"/>
          </a:p>
        </p:txBody>
      </p:sp>
    </p:spTree>
    <p:extLst>
      <p:ext uri="{BB962C8B-B14F-4D97-AF65-F5344CB8AC3E}">
        <p14:creationId xmlns:p14="http://schemas.microsoft.com/office/powerpoint/2010/main" val="150105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C777-1E7E-452B-B587-B385DB12E3D1}"/>
              </a:ext>
            </a:extLst>
          </p:cNvPr>
          <p:cNvSpPr>
            <a:spLocks noGrp="1"/>
          </p:cNvSpPr>
          <p:nvPr>
            <p:ph type="title"/>
          </p:nvPr>
        </p:nvSpPr>
        <p:spPr>
          <a:xfrm>
            <a:off x="285136" y="430708"/>
            <a:ext cx="9948333" cy="1320800"/>
          </a:xfrm>
        </p:spPr>
        <p:txBody>
          <a:bodyPr>
            <a:normAutofit/>
          </a:bodyPr>
          <a:lstStyle/>
          <a:p>
            <a:r>
              <a:rPr lang="en-US" sz="3200" dirty="0">
                <a:solidFill>
                  <a:schemeClr val="accent2"/>
                </a:solidFill>
              </a:rPr>
              <a:t>2. Landlord Rent Increases –Submission Options: </a:t>
            </a:r>
          </a:p>
        </p:txBody>
      </p:sp>
      <p:sp>
        <p:nvSpPr>
          <p:cNvPr id="3" name="Content Placeholder 2">
            <a:extLst>
              <a:ext uri="{FF2B5EF4-FFF2-40B4-BE49-F238E27FC236}">
                <a16:creationId xmlns:a16="http://schemas.microsoft.com/office/drawing/2014/main" id="{EF35ED3C-1409-457C-81EB-8BC1567B69B4}"/>
              </a:ext>
            </a:extLst>
          </p:cNvPr>
          <p:cNvSpPr>
            <a:spLocks noGrp="1"/>
          </p:cNvSpPr>
          <p:nvPr>
            <p:ph idx="1"/>
          </p:nvPr>
        </p:nvSpPr>
        <p:spPr>
          <a:xfrm>
            <a:off x="423334" y="1330856"/>
            <a:ext cx="8596668" cy="3880773"/>
          </a:xfrm>
        </p:spPr>
        <p:txBody>
          <a:bodyPr>
            <a:normAutofit/>
          </a:bodyPr>
          <a:lstStyle/>
          <a:p>
            <a:pPr marL="457200" indent="-457200">
              <a:buFont typeface="+mj-lt"/>
              <a:buAutoNum type="arabicPeriod"/>
            </a:pPr>
            <a:r>
              <a:rPr lang="en-US" sz="2400" dirty="0">
                <a:solidFill>
                  <a:schemeClr val="accent2"/>
                </a:solidFill>
              </a:rPr>
              <a:t>Landlord portal – Preferred method </a:t>
            </a:r>
          </a:p>
          <a:p>
            <a:pPr marL="457200" indent="-457200">
              <a:buFont typeface="+mj-lt"/>
              <a:buAutoNum type="arabicPeriod"/>
            </a:pPr>
            <a:r>
              <a:rPr lang="en-US" sz="2400" dirty="0"/>
              <a:t>Email  (all current HCV specialists) </a:t>
            </a:r>
          </a:p>
          <a:p>
            <a:pPr>
              <a:buFont typeface="+mj-lt"/>
              <a:buAutoNum type="arabicPeriod"/>
            </a:pPr>
            <a:r>
              <a:rPr lang="en-US" sz="2400" dirty="0"/>
              <a:t> Fax (307-633-8315)</a:t>
            </a:r>
          </a:p>
          <a:p>
            <a:pPr>
              <a:buFont typeface="+mj-lt"/>
              <a:buAutoNum type="arabicPeriod"/>
            </a:pPr>
            <a:r>
              <a:rPr lang="en-US" sz="2400" dirty="0"/>
              <a:t> Mail to:  PO Box 20046, Cheyenne, WY 82003</a:t>
            </a:r>
          </a:p>
        </p:txBody>
      </p:sp>
    </p:spTree>
    <p:extLst>
      <p:ext uri="{BB962C8B-B14F-4D97-AF65-F5344CB8AC3E}">
        <p14:creationId xmlns:p14="http://schemas.microsoft.com/office/powerpoint/2010/main" val="322848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C777-1E7E-452B-B587-B385DB12E3D1}"/>
              </a:ext>
            </a:extLst>
          </p:cNvPr>
          <p:cNvSpPr>
            <a:spLocks noGrp="1"/>
          </p:cNvSpPr>
          <p:nvPr>
            <p:ph type="title"/>
          </p:nvPr>
        </p:nvSpPr>
        <p:spPr>
          <a:xfrm>
            <a:off x="206478" y="420875"/>
            <a:ext cx="9948333" cy="705013"/>
          </a:xfrm>
        </p:spPr>
        <p:txBody>
          <a:bodyPr>
            <a:normAutofit/>
          </a:bodyPr>
          <a:lstStyle/>
          <a:p>
            <a:r>
              <a:rPr lang="en-US" sz="3200" dirty="0">
                <a:solidFill>
                  <a:schemeClr val="accent2"/>
                </a:solidFill>
              </a:rPr>
              <a:t>3. Reasonable Accommodations: </a:t>
            </a:r>
          </a:p>
        </p:txBody>
      </p:sp>
      <p:sp>
        <p:nvSpPr>
          <p:cNvPr id="5" name="Content Placeholder 2">
            <a:extLst>
              <a:ext uri="{FF2B5EF4-FFF2-40B4-BE49-F238E27FC236}">
                <a16:creationId xmlns:a16="http://schemas.microsoft.com/office/drawing/2014/main" id="{C98288CA-7662-4DE8-9629-8D373F8AC0F9}"/>
              </a:ext>
            </a:extLst>
          </p:cNvPr>
          <p:cNvSpPr txBox="1">
            <a:spLocks/>
          </p:cNvSpPr>
          <p:nvPr/>
        </p:nvSpPr>
        <p:spPr>
          <a:xfrm>
            <a:off x="613835" y="1597837"/>
            <a:ext cx="9133617" cy="47636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spcAft>
                <a:spcPts val="600"/>
              </a:spcAft>
            </a:pPr>
            <a:r>
              <a:rPr lang="en-US" dirty="0">
                <a:solidFill>
                  <a:schemeClr val="tx1"/>
                </a:solidFill>
              </a:rPr>
              <a:t>Reasonable accommodations are changes, exceptions, or adjustments to a program, service, or procedure that allow a person with a disability to have equal enjoyment of the housing program. </a:t>
            </a:r>
          </a:p>
          <a:p>
            <a:pPr marL="0" indent="0">
              <a:spcBef>
                <a:spcPts val="600"/>
              </a:spcBef>
              <a:spcAft>
                <a:spcPts val="600"/>
              </a:spcAft>
              <a:buNone/>
            </a:pPr>
            <a:endParaRPr lang="en-US" dirty="0">
              <a:solidFill>
                <a:schemeClr val="tx1"/>
              </a:solidFill>
            </a:endParaRPr>
          </a:p>
          <a:p>
            <a:pPr>
              <a:spcBef>
                <a:spcPts val="600"/>
              </a:spcBef>
              <a:spcAft>
                <a:spcPts val="600"/>
              </a:spcAft>
            </a:pPr>
            <a:r>
              <a:rPr lang="en-US" u="sng" dirty="0">
                <a:solidFill>
                  <a:schemeClr val="tx1"/>
                </a:solidFill>
              </a:rPr>
              <a:t>Mandated</a:t>
            </a:r>
            <a:r>
              <a:rPr lang="en-US" dirty="0">
                <a:solidFill>
                  <a:schemeClr val="tx1"/>
                </a:solidFill>
              </a:rPr>
              <a:t> by HUD, </a:t>
            </a:r>
            <a:r>
              <a:rPr lang="en-US" u="sng" dirty="0">
                <a:solidFill>
                  <a:schemeClr val="tx1"/>
                </a:solidFill>
              </a:rPr>
              <a:t>verified</a:t>
            </a:r>
            <a:r>
              <a:rPr lang="en-US" dirty="0">
                <a:solidFill>
                  <a:schemeClr val="tx1"/>
                </a:solidFill>
              </a:rPr>
              <a:t> through CHA, for individuals who meet </a:t>
            </a:r>
            <a:r>
              <a:rPr lang="en-US" u="sng" dirty="0">
                <a:solidFill>
                  <a:schemeClr val="tx1"/>
                </a:solidFill>
              </a:rPr>
              <a:t>requirements</a:t>
            </a:r>
            <a:r>
              <a:rPr lang="en-US" dirty="0">
                <a:solidFill>
                  <a:schemeClr val="tx1"/>
                </a:solidFill>
              </a:rPr>
              <a:t> for a disability related need. </a:t>
            </a:r>
          </a:p>
          <a:p>
            <a:pPr marL="0" indent="0">
              <a:spcBef>
                <a:spcPts val="600"/>
              </a:spcBef>
              <a:spcAft>
                <a:spcPts val="600"/>
              </a:spcAft>
              <a:buNone/>
            </a:pPr>
            <a:endParaRPr lang="en-US" dirty="0">
              <a:solidFill>
                <a:schemeClr val="tx1"/>
              </a:solidFill>
            </a:endParaRPr>
          </a:p>
          <a:p>
            <a:pPr>
              <a:spcBef>
                <a:spcPts val="600"/>
              </a:spcBef>
              <a:spcAft>
                <a:spcPts val="600"/>
              </a:spcAft>
            </a:pPr>
            <a:r>
              <a:rPr lang="en-US" dirty="0">
                <a:solidFill>
                  <a:schemeClr val="tx1"/>
                </a:solidFill>
              </a:rPr>
              <a:t>May impact HAP contract out of necessity for HUD requirements.</a:t>
            </a:r>
          </a:p>
          <a:p>
            <a:pPr marL="0" indent="0">
              <a:spcBef>
                <a:spcPts val="600"/>
              </a:spcBef>
              <a:spcAft>
                <a:spcPts val="600"/>
              </a:spcAft>
              <a:buNone/>
            </a:pPr>
            <a:endParaRPr lang="en-US" dirty="0">
              <a:solidFill>
                <a:schemeClr val="tx1"/>
              </a:solidFill>
            </a:endParaRPr>
          </a:p>
          <a:p>
            <a:pPr>
              <a:spcBef>
                <a:spcPts val="600"/>
              </a:spcBef>
              <a:spcAft>
                <a:spcPts val="600"/>
              </a:spcAft>
            </a:pPr>
            <a:r>
              <a:rPr lang="en-US" dirty="0">
                <a:solidFill>
                  <a:schemeClr val="tx1"/>
                </a:solidFill>
              </a:rPr>
              <a:t>What the CHA can communicate to you. </a:t>
            </a:r>
          </a:p>
          <a:p>
            <a:pPr>
              <a:spcBef>
                <a:spcPts val="600"/>
              </a:spcBef>
              <a:spcAft>
                <a:spcPts val="600"/>
              </a:spcAft>
            </a:pPr>
            <a:endParaRPr lang="en-US" dirty="0">
              <a:solidFill>
                <a:schemeClr val="tx1"/>
              </a:solidFill>
            </a:endParaRPr>
          </a:p>
          <a:p>
            <a:pPr>
              <a:spcBef>
                <a:spcPts val="600"/>
              </a:spcBef>
              <a:spcAft>
                <a:spcPts val="600"/>
              </a:spcAft>
            </a:pPr>
            <a:endParaRPr lang="en-US" dirty="0">
              <a:solidFill>
                <a:schemeClr val="tx1"/>
              </a:solidFill>
            </a:endParaRPr>
          </a:p>
          <a:p>
            <a:pPr>
              <a:spcBef>
                <a:spcPts val="600"/>
              </a:spcBef>
              <a:spcAft>
                <a:spcPts val="600"/>
              </a:spcAft>
            </a:pPr>
            <a:endParaRPr lang="en-US" dirty="0">
              <a:solidFill>
                <a:schemeClr val="tx1"/>
              </a:solidFill>
            </a:endParaRPr>
          </a:p>
          <a:p>
            <a:pPr>
              <a:spcBef>
                <a:spcPts val="600"/>
              </a:spcBef>
              <a:spcAft>
                <a:spcPts val="600"/>
              </a:spcAft>
            </a:pPr>
            <a:endParaRPr lang="en-US" dirty="0">
              <a:solidFill>
                <a:schemeClr val="tx1"/>
              </a:solidFill>
            </a:endParaRPr>
          </a:p>
          <a:p>
            <a:pPr>
              <a:spcBef>
                <a:spcPts val="600"/>
              </a:spcBef>
              <a:spcAft>
                <a:spcPts val="600"/>
              </a:spcAft>
            </a:pPr>
            <a:endParaRPr lang="en-US" dirty="0">
              <a:solidFill>
                <a:schemeClr val="tx1"/>
              </a:solidFill>
            </a:endParaRPr>
          </a:p>
          <a:p>
            <a:pPr>
              <a:spcBef>
                <a:spcPts val="600"/>
              </a:spcBef>
              <a:spcAft>
                <a:spcPts val="600"/>
              </a:spcAft>
            </a:pPr>
            <a:endParaRPr lang="en-US" dirty="0">
              <a:solidFill>
                <a:schemeClr val="tx1"/>
              </a:solidFill>
            </a:endParaRPr>
          </a:p>
          <a:p>
            <a:pPr>
              <a:spcBef>
                <a:spcPts val="600"/>
              </a:spcBef>
              <a:spcAft>
                <a:spcPts val="600"/>
              </a:spcAft>
            </a:pPr>
            <a:endParaRPr lang="en-US" dirty="0">
              <a:solidFill>
                <a:schemeClr val="tx1"/>
              </a:solidFill>
            </a:endParaRPr>
          </a:p>
        </p:txBody>
      </p:sp>
    </p:spTree>
    <p:extLst>
      <p:ext uri="{BB962C8B-B14F-4D97-AF65-F5344CB8AC3E}">
        <p14:creationId xmlns:p14="http://schemas.microsoft.com/office/powerpoint/2010/main" val="44496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9571-8EF1-4111-95B5-116A2B6D9E58}"/>
              </a:ext>
            </a:extLst>
          </p:cNvPr>
          <p:cNvSpPr>
            <a:spLocks noGrp="1"/>
          </p:cNvSpPr>
          <p:nvPr>
            <p:ph type="title"/>
          </p:nvPr>
        </p:nvSpPr>
        <p:spPr>
          <a:xfrm>
            <a:off x="190772" y="190151"/>
            <a:ext cx="9133617" cy="841695"/>
          </a:xfrm>
        </p:spPr>
        <p:txBody>
          <a:bodyPr>
            <a:normAutofit fontScale="90000"/>
          </a:bodyPr>
          <a:lstStyle/>
          <a:p>
            <a:r>
              <a:rPr lang="en-US" dirty="0">
                <a:solidFill>
                  <a:schemeClr val="accent2"/>
                </a:solidFill>
              </a:rPr>
              <a:t>4. Request for Tenancy Approval (RFTA)  </a:t>
            </a:r>
            <a:br>
              <a:rPr lang="en-US" dirty="0">
                <a:solidFill>
                  <a:schemeClr val="accent2"/>
                </a:solidFill>
              </a:rPr>
            </a:br>
            <a:r>
              <a:rPr lang="en-US" dirty="0">
                <a:solidFill>
                  <a:schemeClr val="accent2"/>
                </a:solidFill>
              </a:rPr>
              <a:t>to End of Process: </a:t>
            </a:r>
          </a:p>
        </p:txBody>
      </p:sp>
      <p:sp>
        <p:nvSpPr>
          <p:cNvPr id="3" name="Content Placeholder 2">
            <a:extLst>
              <a:ext uri="{FF2B5EF4-FFF2-40B4-BE49-F238E27FC236}">
                <a16:creationId xmlns:a16="http://schemas.microsoft.com/office/drawing/2014/main" id="{B1146B71-1ACC-45DF-A7DF-35BD958BDF48}"/>
              </a:ext>
            </a:extLst>
          </p:cNvPr>
          <p:cNvSpPr>
            <a:spLocks noGrp="1"/>
          </p:cNvSpPr>
          <p:nvPr>
            <p:ph idx="1"/>
          </p:nvPr>
        </p:nvSpPr>
        <p:spPr>
          <a:xfrm>
            <a:off x="513722" y="1410444"/>
            <a:ext cx="9133617" cy="5773667"/>
          </a:xfrm>
        </p:spPr>
        <p:txBody>
          <a:bodyPr>
            <a:normAutofit/>
          </a:bodyPr>
          <a:lstStyle/>
          <a:p>
            <a:r>
              <a:rPr lang="en-US" dirty="0">
                <a:solidFill>
                  <a:schemeClr val="tx1"/>
                </a:solidFill>
              </a:rPr>
              <a:t>When the RFTA is Received:</a:t>
            </a:r>
          </a:p>
          <a:p>
            <a:pPr lvl="1"/>
            <a:r>
              <a:rPr lang="en-US" sz="1800" dirty="0">
                <a:solidFill>
                  <a:schemeClr val="tx1"/>
                </a:solidFill>
              </a:rPr>
              <a:t>We confirm the rent amount works with the Voucher program requirements which includes evaluating the tenant's income to ensure there is sufficient to cover any rent/utility amounts that may be over the payment standard.</a:t>
            </a:r>
          </a:p>
          <a:p>
            <a:pPr lvl="1"/>
            <a:r>
              <a:rPr lang="en-US" sz="1800" dirty="0">
                <a:solidFill>
                  <a:schemeClr val="tx1"/>
                </a:solidFill>
              </a:rPr>
              <a:t>The CHA runs a </a:t>
            </a:r>
            <a:r>
              <a:rPr lang="en-US" sz="1800" u="sng" dirty="0">
                <a:solidFill>
                  <a:schemeClr val="tx1"/>
                </a:solidFill>
              </a:rPr>
              <a:t>criminal</a:t>
            </a:r>
            <a:r>
              <a:rPr lang="en-US" sz="1800" dirty="0">
                <a:solidFill>
                  <a:schemeClr val="tx1"/>
                </a:solidFill>
              </a:rPr>
              <a:t> background check on all adults in the household and have the file audited PRIOR TO scheduling an inspection.</a:t>
            </a:r>
          </a:p>
          <a:p>
            <a:pPr lvl="2"/>
            <a:r>
              <a:rPr lang="en-US" sz="1800" dirty="0">
                <a:solidFill>
                  <a:schemeClr val="tx1"/>
                </a:solidFill>
              </a:rPr>
              <a:t>If there are any issues when the FBI processes the fingerprints it can result in a delay to the process or denial.</a:t>
            </a:r>
          </a:p>
          <a:p>
            <a:pPr lvl="1"/>
            <a:r>
              <a:rPr lang="en-US" sz="1800" dirty="0">
                <a:solidFill>
                  <a:schemeClr val="tx1"/>
                </a:solidFill>
              </a:rPr>
              <a:t>Once we have a passing background, we schedule an inspection.</a:t>
            </a:r>
          </a:p>
          <a:p>
            <a:pPr lvl="2"/>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5" name="Content Placeholder 2">
            <a:extLst>
              <a:ext uri="{FF2B5EF4-FFF2-40B4-BE49-F238E27FC236}">
                <a16:creationId xmlns:a16="http://schemas.microsoft.com/office/drawing/2014/main" id="{DAC65076-2AF1-44EE-9EC9-5D8287A30899}"/>
              </a:ext>
            </a:extLst>
          </p:cNvPr>
          <p:cNvSpPr txBox="1">
            <a:spLocks/>
          </p:cNvSpPr>
          <p:nvPr/>
        </p:nvSpPr>
        <p:spPr>
          <a:xfrm>
            <a:off x="513722" y="5170461"/>
            <a:ext cx="7539233" cy="10773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chemeClr val="tx1"/>
              </a:solidFill>
            </a:endParaRPr>
          </a:p>
          <a:p>
            <a:endParaRPr lang="en-US" dirty="0"/>
          </a:p>
        </p:txBody>
      </p:sp>
    </p:spTree>
    <p:extLst>
      <p:ext uri="{BB962C8B-B14F-4D97-AF65-F5344CB8AC3E}">
        <p14:creationId xmlns:p14="http://schemas.microsoft.com/office/powerpoint/2010/main" val="417682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9571-8EF1-4111-95B5-116A2B6D9E58}"/>
              </a:ext>
            </a:extLst>
          </p:cNvPr>
          <p:cNvSpPr>
            <a:spLocks noGrp="1"/>
          </p:cNvSpPr>
          <p:nvPr>
            <p:ph type="title"/>
          </p:nvPr>
        </p:nvSpPr>
        <p:spPr>
          <a:xfrm>
            <a:off x="190772" y="190151"/>
            <a:ext cx="9133617" cy="841695"/>
          </a:xfrm>
        </p:spPr>
        <p:txBody>
          <a:bodyPr>
            <a:normAutofit fontScale="90000"/>
          </a:bodyPr>
          <a:lstStyle/>
          <a:p>
            <a:r>
              <a:rPr lang="en-US" dirty="0">
                <a:solidFill>
                  <a:schemeClr val="accent2"/>
                </a:solidFill>
              </a:rPr>
              <a:t>4. Request for Tenancy Approval (RFTA)  </a:t>
            </a:r>
            <a:br>
              <a:rPr lang="en-US" dirty="0">
                <a:solidFill>
                  <a:schemeClr val="accent2"/>
                </a:solidFill>
              </a:rPr>
            </a:br>
            <a:r>
              <a:rPr lang="en-US" dirty="0">
                <a:solidFill>
                  <a:schemeClr val="accent2"/>
                </a:solidFill>
              </a:rPr>
              <a:t>to End of Process: </a:t>
            </a:r>
          </a:p>
        </p:txBody>
      </p:sp>
      <p:sp>
        <p:nvSpPr>
          <p:cNvPr id="3" name="Content Placeholder 2">
            <a:extLst>
              <a:ext uri="{FF2B5EF4-FFF2-40B4-BE49-F238E27FC236}">
                <a16:creationId xmlns:a16="http://schemas.microsoft.com/office/drawing/2014/main" id="{B1146B71-1ACC-45DF-A7DF-35BD958BDF48}"/>
              </a:ext>
            </a:extLst>
          </p:cNvPr>
          <p:cNvSpPr>
            <a:spLocks noGrp="1"/>
          </p:cNvSpPr>
          <p:nvPr>
            <p:ph idx="1"/>
          </p:nvPr>
        </p:nvSpPr>
        <p:spPr>
          <a:xfrm>
            <a:off x="329083" y="1324814"/>
            <a:ext cx="9133617" cy="5773667"/>
          </a:xfrm>
        </p:spPr>
        <p:txBody>
          <a:bodyPr>
            <a:normAutofit/>
          </a:bodyPr>
          <a:lstStyle/>
          <a:p>
            <a:r>
              <a:rPr lang="en-US" dirty="0">
                <a:solidFill>
                  <a:schemeClr val="tx1"/>
                </a:solidFill>
              </a:rPr>
              <a:t>Once we issue final documents, we must receive: </a:t>
            </a:r>
          </a:p>
          <a:p>
            <a:pPr lvl="1"/>
            <a:r>
              <a:rPr lang="en-US" sz="1800" dirty="0">
                <a:solidFill>
                  <a:schemeClr val="tx1"/>
                </a:solidFill>
              </a:rPr>
              <a:t>An Approved Lease - matches unit, household members, rent amount, utilities, and HAP dates</a:t>
            </a:r>
          </a:p>
          <a:p>
            <a:pPr lvl="1"/>
            <a:r>
              <a:rPr lang="en-US" sz="1800" dirty="0">
                <a:solidFill>
                  <a:schemeClr val="tx1"/>
                </a:solidFill>
              </a:rPr>
              <a:t>Signed Housing Assistance Payment (HAP) Contract</a:t>
            </a:r>
          </a:p>
          <a:p>
            <a:pPr lvl="1"/>
            <a:r>
              <a:rPr lang="en-US" sz="1800" dirty="0">
                <a:solidFill>
                  <a:schemeClr val="tx1"/>
                </a:solidFill>
              </a:rPr>
              <a:t>Signed Household Certification (HHC) – Please note: we cannot accept the TIC in place of the HHC</a:t>
            </a:r>
          </a:p>
          <a:p>
            <a:pPr lvl="1"/>
            <a:r>
              <a:rPr lang="en-US" sz="1800" dirty="0">
                <a:solidFill>
                  <a:schemeClr val="tx1"/>
                </a:solidFill>
              </a:rPr>
              <a:t>*Tenant Specific* - Utility Reimbursement Documents and a copy of their Utility Bill</a:t>
            </a:r>
          </a:p>
          <a:p>
            <a:r>
              <a:rPr lang="en-US" dirty="0">
                <a:solidFill>
                  <a:schemeClr val="tx1"/>
                </a:solidFill>
              </a:rPr>
              <a:t>If a tenant notifies us of ANY changes throughout this process (adding a person, change of income, etc.), we have to process those changes. Even if we have a passing inspection, we may not be able to issue final documents. </a:t>
            </a:r>
          </a:p>
          <a:p>
            <a:pPr lvl="1"/>
            <a:r>
              <a:rPr lang="en-US" sz="1800" dirty="0">
                <a:solidFill>
                  <a:schemeClr val="tx1"/>
                </a:solidFill>
              </a:rPr>
              <a:t>Unless we have a 92006 or AROI on file for you (the Landlord), we cannot disclose what is holding up the file; it is the tenant’s responsibility to keep you informed.</a:t>
            </a:r>
          </a:p>
          <a:p>
            <a:pPr lvl="2"/>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5" name="Content Placeholder 2">
            <a:extLst>
              <a:ext uri="{FF2B5EF4-FFF2-40B4-BE49-F238E27FC236}">
                <a16:creationId xmlns:a16="http://schemas.microsoft.com/office/drawing/2014/main" id="{DAC65076-2AF1-44EE-9EC9-5D8287A30899}"/>
              </a:ext>
            </a:extLst>
          </p:cNvPr>
          <p:cNvSpPr txBox="1">
            <a:spLocks/>
          </p:cNvSpPr>
          <p:nvPr/>
        </p:nvSpPr>
        <p:spPr>
          <a:xfrm>
            <a:off x="513722" y="5170461"/>
            <a:ext cx="7539233" cy="10773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solidFill>
                <a:schemeClr val="tx1"/>
              </a:solidFill>
            </a:endParaRPr>
          </a:p>
          <a:p>
            <a:endParaRPr lang="en-US" dirty="0"/>
          </a:p>
        </p:txBody>
      </p:sp>
    </p:spTree>
    <p:extLst>
      <p:ext uri="{BB962C8B-B14F-4D97-AF65-F5344CB8AC3E}">
        <p14:creationId xmlns:p14="http://schemas.microsoft.com/office/powerpoint/2010/main" val="390569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A2F1-6F9D-4C54-9E15-78328D135EB0}"/>
              </a:ext>
            </a:extLst>
          </p:cNvPr>
          <p:cNvSpPr>
            <a:spLocks noGrp="1"/>
          </p:cNvSpPr>
          <p:nvPr>
            <p:ph type="title"/>
          </p:nvPr>
        </p:nvSpPr>
        <p:spPr>
          <a:xfrm>
            <a:off x="248783" y="101636"/>
            <a:ext cx="9747271" cy="1320800"/>
          </a:xfrm>
        </p:spPr>
        <p:txBody>
          <a:bodyPr/>
          <a:lstStyle/>
          <a:p>
            <a:r>
              <a:rPr lang="en-US" dirty="0">
                <a:solidFill>
                  <a:schemeClr val="accent2"/>
                </a:solidFill>
              </a:rPr>
              <a:t>4. Backgrounds &amp; Program Disqualifications: </a:t>
            </a:r>
          </a:p>
        </p:txBody>
      </p:sp>
      <p:pic>
        <p:nvPicPr>
          <p:cNvPr id="4" name="Picture 3">
            <a:extLst>
              <a:ext uri="{FF2B5EF4-FFF2-40B4-BE49-F238E27FC236}">
                <a16:creationId xmlns:a16="http://schemas.microsoft.com/office/drawing/2014/main" id="{2EC3E3B0-A2D2-462A-B856-6CE31EC4ED0B}"/>
              </a:ext>
            </a:extLst>
          </p:cNvPr>
          <p:cNvPicPr>
            <a:picLocks noChangeAspect="1"/>
          </p:cNvPicPr>
          <p:nvPr/>
        </p:nvPicPr>
        <p:blipFill>
          <a:blip r:embed="rId3"/>
          <a:stretch>
            <a:fillRect/>
          </a:stretch>
        </p:blipFill>
        <p:spPr>
          <a:xfrm>
            <a:off x="8632892" y="671554"/>
            <a:ext cx="1334207" cy="1138721"/>
          </a:xfrm>
          <a:prstGeom prst="rect">
            <a:avLst/>
          </a:prstGeom>
        </p:spPr>
      </p:pic>
      <p:sp>
        <p:nvSpPr>
          <p:cNvPr id="7" name="Content Placeholder 2">
            <a:extLst>
              <a:ext uri="{FF2B5EF4-FFF2-40B4-BE49-F238E27FC236}">
                <a16:creationId xmlns:a16="http://schemas.microsoft.com/office/drawing/2014/main" id="{0BFEB105-DBDC-4762-991B-EF472E1A4F64}"/>
              </a:ext>
            </a:extLst>
          </p:cNvPr>
          <p:cNvSpPr txBox="1">
            <a:spLocks/>
          </p:cNvSpPr>
          <p:nvPr/>
        </p:nvSpPr>
        <p:spPr>
          <a:xfrm>
            <a:off x="147309" y="762036"/>
            <a:ext cx="9819789" cy="59208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spcAft>
                <a:spcPts val="600"/>
              </a:spcAft>
            </a:pPr>
            <a:r>
              <a:rPr lang="en-US" b="1" dirty="0">
                <a:solidFill>
                  <a:schemeClr val="tx1"/>
                </a:solidFill>
              </a:rPr>
              <a:t>Criminal Background checks are required for all adults in the household.</a:t>
            </a:r>
            <a:endParaRPr lang="en-US" dirty="0">
              <a:solidFill>
                <a:srgbClr val="0070C0"/>
              </a:solidFill>
            </a:endParaRPr>
          </a:p>
          <a:p>
            <a:pPr>
              <a:spcBef>
                <a:spcPts val="0"/>
              </a:spcBef>
              <a:spcAft>
                <a:spcPts val="600"/>
              </a:spcAft>
            </a:pPr>
            <a:r>
              <a:rPr lang="en-US" b="1" u="sng" dirty="0">
                <a:solidFill>
                  <a:srgbClr val="0070C0"/>
                </a:solidFill>
              </a:rPr>
              <a:t>Before a voucher is issued: </a:t>
            </a:r>
          </a:p>
          <a:p>
            <a:pPr lvl="1">
              <a:spcBef>
                <a:spcPts val="0"/>
              </a:spcBef>
              <a:spcAft>
                <a:spcPts val="600"/>
              </a:spcAft>
            </a:pPr>
            <a:r>
              <a:rPr lang="en-US" sz="1800" dirty="0">
                <a:solidFill>
                  <a:srgbClr val="0070C0"/>
                </a:solidFill>
              </a:rPr>
              <a:t>National Sex Offender Registry: </a:t>
            </a:r>
          </a:p>
          <a:p>
            <a:pPr lvl="2">
              <a:spcBef>
                <a:spcPts val="0"/>
              </a:spcBef>
              <a:spcAft>
                <a:spcPts val="600"/>
              </a:spcAft>
            </a:pPr>
            <a:r>
              <a:rPr lang="en-US" sz="1800" dirty="0">
                <a:solidFill>
                  <a:schemeClr val="tx1"/>
                </a:solidFill>
              </a:rPr>
              <a:t>Anyone who is required to register as a lifetime sex offender will be denied.</a:t>
            </a:r>
          </a:p>
          <a:p>
            <a:pPr marL="857250" lvl="1">
              <a:spcBef>
                <a:spcPts val="0"/>
              </a:spcBef>
              <a:spcAft>
                <a:spcPts val="600"/>
              </a:spcAft>
            </a:pPr>
            <a:r>
              <a:rPr lang="en-US" sz="1800" dirty="0">
                <a:solidFill>
                  <a:srgbClr val="0070C0"/>
                </a:solidFill>
              </a:rPr>
              <a:t>Debts owed to any PHA or unfavorable PHA termination </a:t>
            </a:r>
          </a:p>
          <a:p>
            <a:pPr>
              <a:spcBef>
                <a:spcPts val="0"/>
              </a:spcBef>
              <a:spcAft>
                <a:spcPts val="600"/>
              </a:spcAft>
            </a:pPr>
            <a:r>
              <a:rPr lang="en-US" b="1" u="sng" dirty="0">
                <a:solidFill>
                  <a:srgbClr val="0070C0"/>
                </a:solidFill>
              </a:rPr>
              <a:t>Once RFTA is reviewed and it is determined that the unit is eligible based on income requirements and payment standards:</a:t>
            </a:r>
            <a:endParaRPr lang="en-US" b="1" u="sng" dirty="0">
              <a:solidFill>
                <a:srgbClr val="0070C0"/>
              </a:solidFill>
              <a:highlight>
                <a:srgbClr val="FFFF00"/>
              </a:highlight>
            </a:endParaRPr>
          </a:p>
          <a:p>
            <a:pPr lvl="1">
              <a:spcBef>
                <a:spcPts val="0"/>
              </a:spcBef>
              <a:spcAft>
                <a:spcPts val="600"/>
              </a:spcAft>
            </a:pPr>
            <a:r>
              <a:rPr lang="en-US" sz="1800" dirty="0">
                <a:solidFill>
                  <a:srgbClr val="0070C0"/>
                </a:solidFill>
              </a:rPr>
              <a:t>Fingerprints for FBI criminal records:</a:t>
            </a:r>
          </a:p>
          <a:p>
            <a:pPr lvl="2">
              <a:spcBef>
                <a:spcPts val="0"/>
              </a:spcBef>
              <a:spcAft>
                <a:spcPts val="600"/>
              </a:spcAft>
            </a:pPr>
            <a:r>
              <a:rPr lang="en-US" sz="1800" dirty="0">
                <a:solidFill>
                  <a:schemeClr val="tx1"/>
                </a:solidFill>
              </a:rPr>
              <a:t>Household members will be denied if they are currently or within the </a:t>
            </a:r>
            <a:r>
              <a:rPr lang="en-US" sz="1800" b="1" dirty="0">
                <a:solidFill>
                  <a:schemeClr val="tx1"/>
                </a:solidFill>
              </a:rPr>
              <a:t>past 3 years</a:t>
            </a:r>
            <a:r>
              <a:rPr lang="en-US" sz="1800" dirty="0">
                <a:solidFill>
                  <a:schemeClr val="tx1"/>
                </a:solidFill>
              </a:rPr>
              <a:t>, engaged in, or has engaged in any of the following criminal activities:</a:t>
            </a:r>
          </a:p>
          <a:p>
            <a:pPr lvl="3">
              <a:spcBef>
                <a:spcPts val="0"/>
              </a:spcBef>
              <a:spcAft>
                <a:spcPts val="600"/>
              </a:spcAft>
            </a:pPr>
            <a:r>
              <a:rPr lang="en-US" sz="1800" dirty="0">
                <a:solidFill>
                  <a:schemeClr val="tx1"/>
                </a:solidFill>
              </a:rPr>
              <a:t>Drug-related criminal activity</a:t>
            </a:r>
          </a:p>
          <a:p>
            <a:pPr lvl="3">
              <a:spcBef>
                <a:spcPts val="0"/>
              </a:spcBef>
              <a:spcAft>
                <a:spcPts val="600"/>
              </a:spcAft>
            </a:pPr>
            <a:r>
              <a:rPr lang="en-US" sz="1800" dirty="0">
                <a:solidFill>
                  <a:schemeClr val="tx1"/>
                </a:solidFill>
              </a:rPr>
              <a:t>Violent criminal activity</a:t>
            </a:r>
          </a:p>
          <a:p>
            <a:pPr lvl="3">
              <a:spcBef>
                <a:spcPts val="0"/>
              </a:spcBef>
              <a:spcAft>
                <a:spcPts val="600"/>
              </a:spcAft>
            </a:pPr>
            <a:r>
              <a:rPr lang="en-US" sz="1800" dirty="0">
                <a:solidFill>
                  <a:schemeClr val="tx1"/>
                </a:solidFill>
              </a:rPr>
              <a:t>Criminal activity that may threaten the health, safety, or welfare of other tenants </a:t>
            </a:r>
          </a:p>
          <a:p>
            <a:pPr lvl="3">
              <a:spcBef>
                <a:spcPts val="0"/>
              </a:spcBef>
              <a:spcAft>
                <a:spcPts val="600"/>
              </a:spcAft>
            </a:pPr>
            <a:r>
              <a:rPr lang="en-US" sz="1800" dirty="0">
                <a:solidFill>
                  <a:schemeClr val="tx1"/>
                </a:solidFill>
              </a:rPr>
              <a:t>Criminal activity that may threaten the health or safety of CHA staff, contractors, subcontractors, or agents</a:t>
            </a:r>
          </a:p>
          <a:p>
            <a:pPr lvl="3">
              <a:spcBef>
                <a:spcPts val="0"/>
              </a:spcBef>
              <a:spcAft>
                <a:spcPts val="600"/>
              </a:spcAft>
            </a:pPr>
            <a:r>
              <a:rPr lang="en-US" sz="1800" dirty="0">
                <a:solidFill>
                  <a:schemeClr val="tx1"/>
                </a:solidFill>
              </a:rPr>
              <a:t>Criminal sexual conduct, including but not limited to sexual assault, incest, open and gross lewdness, or child abuse</a:t>
            </a:r>
          </a:p>
        </p:txBody>
      </p:sp>
    </p:spTree>
    <p:extLst>
      <p:ext uri="{BB962C8B-B14F-4D97-AF65-F5344CB8AC3E}">
        <p14:creationId xmlns:p14="http://schemas.microsoft.com/office/powerpoint/2010/main" val="144316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6711-A686-420F-8860-BD3D9703D2BE}"/>
              </a:ext>
            </a:extLst>
          </p:cNvPr>
          <p:cNvSpPr>
            <a:spLocks noGrp="1"/>
          </p:cNvSpPr>
          <p:nvPr>
            <p:ph type="title"/>
          </p:nvPr>
        </p:nvSpPr>
        <p:spPr>
          <a:xfrm>
            <a:off x="777139" y="1837908"/>
            <a:ext cx="8596668" cy="4022442"/>
          </a:xfrm>
        </p:spPr>
        <p:txBody>
          <a:bodyPr>
            <a:normAutofit fontScale="90000"/>
          </a:bodyPr>
          <a:lstStyle/>
          <a:p>
            <a:r>
              <a:rPr lang="en-US" sz="2800" dirty="0"/>
              <a:t>92006: The intent of this HUD form is for the CHA  to have someone to contact other than the Head of Household – not as a release for CHA to share documents and information about the client.</a:t>
            </a:r>
            <a:br>
              <a:rPr lang="en-US" dirty="0"/>
            </a:br>
            <a:br>
              <a:rPr lang="en-US" sz="2800" dirty="0"/>
            </a:br>
            <a:r>
              <a:rPr lang="en-US" sz="2800" dirty="0"/>
              <a:t>AROI: This is a new release form that can be completed by the Head of Household. The intent of this form is by request of the client, that specific documents or information be sent from CHA and/or discussed with the specified party.</a:t>
            </a:r>
            <a:br>
              <a:rPr lang="en-US" sz="2800" dirty="0"/>
            </a:br>
            <a:r>
              <a:rPr lang="en-US" sz="2800" dirty="0"/>
              <a:t>	</a:t>
            </a:r>
          </a:p>
        </p:txBody>
      </p:sp>
      <p:sp>
        <p:nvSpPr>
          <p:cNvPr id="4" name="Title 1">
            <a:extLst>
              <a:ext uri="{FF2B5EF4-FFF2-40B4-BE49-F238E27FC236}">
                <a16:creationId xmlns:a16="http://schemas.microsoft.com/office/drawing/2014/main" id="{C4E0E4A0-6E0D-4A01-9220-3A3B1B156493}"/>
              </a:ext>
            </a:extLst>
          </p:cNvPr>
          <p:cNvSpPr txBox="1">
            <a:spLocks/>
          </p:cNvSpPr>
          <p:nvPr/>
        </p:nvSpPr>
        <p:spPr>
          <a:xfrm>
            <a:off x="401465" y="373003"/>
            <a:ext cx="9348016" cy="120866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a:solidFill>
                  <a:schemeClr val="accent2"/>
                </a:solidFill>
              </a:rPr>
              <a:t>5. HUD’s Optional Contact Form 92006 and Authorization for Release of Information (AROI): </a:t>
            </a:r>
          </a:p>
        </p:txBody>
      </p:sp>
    </p:spTree>
    <p:extLst>
      <p:ext uri="{BB962C8B-B14F-4D97-AF65-F5344CB8AC3E}">
        <p14:creationId xmlns:p14="http://schemas.microsoft.com/office/powerpoint/2010/main" val="2102453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E0E4A0-6E0D-4A01-9220-3A3B1B156493}"/>
              </a:ext>
            </a:extLst>
          </p:cNvPr>
          <p:cNvSpPr txBox="1">
            <a:spLocks/>
          </p:cNvSpPr>
          <p:nvPr/>
        </p:nvSpPr>
        <p:spPr>
          <a:xfrm>
            <a:off x="401466" y="373003"/>
            <a:ext cx="8596668" cy="7242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2"/>
                </a:solidFill>
              </a:rPr>
              <a:t>5. Optional Contact Form 92006: </a:t>
            </a:r>
          </a:p>
        </p:txBody>
      </p:sp>
      <p:pic>
        <p:nvPicPr>
          <p:cNvPr id="7" name="Picture 6">
            <a:extLst>
              <a:ext uri="{FF2B5EF4-FFF2-40B4-BE49-F238E27FC236}">
                <a16:creationId xmlns:a16="http://schemas.microsoft.com/office/drawing/2014/main" id="{EB2783CC-CCDA-457C-B106-BD62B6C56518}"/>
              </a:ext>
            </a:extLst>
          </p:cNvPr>
          <p:cNvPicPr>
            <a:picLocks noChangeAspect="1"/>
          </p:cNvPicPr>
          <p:nvPr/>
        </p:nvPicPr>
        <p:blipFill>
          <a:blip r:embed="rId2"/>
          <a:stretch>
            <a:fillRect/>
          </a:stretch>
        </p:blipFill>
        <p:spPr>
          <a:xfrm>
            <a:off x="990152" y="960118"/>
            <a:ext cx="7364494" cy="5723166"/>
          </a:xfrm>
          <a:prstGeom prst="rect">
            <a:avLst/>
          </a:prstGeom>
        </p:spPr>
      </p:pic>
    </p:spTree>
    <p:extLst>
      <p:ext uri="{BB962C8B-B14F-4D97-AF65-F5344CB8AC3E}">
        <p14:creationId xmlns:p14="http://schemas.microsoft.com/office/powerpoint/2010/main" val="450913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E0E4A0-6E0D-4A01-9220-3A3B1B156493}"/>
              </a:ext>
            </a:extLst>
          </p:cNvPr>
          <p:cNvSpPr txBox="1">
            <a:spLocks/>
          </p:cNvSpPr>
          <p:nvPr/>
        </p:nvSpPr>
        <p:spPr>
          <a:xfrm>
            <a:off x="401466" y="373003"/>
            <a:ext cx="8596668" cy="72425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2"/>
                </a:solidFill>
              </a:rPr>
              <a:t>5. CHA’s Authorization for Release of Information (AROI):</a:t>
            </a:r>
          </a:p>
        </p:txBody>
      </p:sp>
      <p:pic>
        <p:nvPicPr>
          <p:cNvPr id="2" name="Picture 1">
            <a:extLst>
              <a:ext uri="{FF2B5EF4-FFF2-40B4-BE49-F238E27FC236}">
                <a16:creationId xmlns:a16="http://schemas.microsoft.com/office/drawing/2014/main" id="{09B876C7-40CC-4BE1-996B-9E781BF8F34B}"/>
              </a:ext>
            </a:extLst>
          </p:cNvPr>
          <p:cNvPicPr>
            <a:picLocks noChangeAspect="1"/>
          </p:cNvPicPr>
          <p:nvPr/>
        </p:nvPicPr>
        <p:blipFill>
          <a:blip r:embed="rId2"/>
          <a:stretch>
            <a:fillRect/>
          </a:stretch>
        </p:blipFill>
        <p:spPr>
          <a:xfrm>
            <a:off x="1058177" y="1098746"/>
            <a:ext cx="6399955" cy="5386251"/>
          </a:xfrm>
          <a:prstGeom prst="rect">
            <a:avLst/>
          </a:prstGeom>
        </p:spPr>
      </p:pic>
    </p:spTree>
    <p:extLst>
      <p:ext uri="{BB962C8B-B14F-4D97-AF65-F5344CB8AC3E}">
        <p14:creationId xmlns:p14="http://schemas.microsoft.com/office/powerpoint/2010/main" val="5730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6711-A686-420F-8860-BD3D9703D2BE}"/>
              </a:ext>
            </a:extLst>
          </p:cNvPr>
          <p:cNvSpPr>
            <a:spLocks noGrp="1"/>
          </p:cNvSpPr>
          <p:nvPr>
            <p:ph type="title"/>
          </p:nvPr>
        </p:nvSpPr>
        <p:spPr>
          <a:xfrm>
            <a:off x="1724511" y="2651896"/>
            <a:ext cx="8596668" cy="1320800"/>
          </a:xfrm>
        </p:spPr>
        <p:txBody>
          <a:bodyPr/>
          <a:lstStyle/>
          <a:p>
            <a:endParaRPr lang="en-US" dirty="0"/>
          </a:p>
        </p:txBody>
      </p:sp>
      <p:sp>
        <p:nvSpPr>
          <p:cNvPr id="4" name="Title 1">
            <a:extLst>
              <a:ext uri="{FF2B5EF4-FFF2-40B4-BE49-F238E27FC236}">
                <a16:creationId xmlns:a16="http://schemas.microsoft.com/office/drawing/2014/main" id="{C4E0E4A0-6E0D-4A01-9220-3A3B1B156493}"/>
              </a:ext>
            </a:extLst>
          </p:cNvPr>
          <p:cNvSpPr txBox="1">
            <a:spLocks/>
          </p:cNvSpPr>
          <p:nvPr/>
        </p:nvSpPr>
        <p:spPr>
          <a:xfrm>
            <a:off x="401466" y="373003"/>
            <a:ext cx="8596668" cy="7242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2"/>
                </a:solidFill>
              </a:rPr>
              <a:t>5. Requests for copies of 50058s: </a:t>
            </a:r>
          </a:p>
        </p:txBody>
      </p:sp>
      <p:pic>
        <p:nvPicPr>
          <p:cNvPr id="1026" name="Picture 1" descr="image001">
            <a:extLst>
              <a:ext uri="{FF2B5EF4-FFF2-40B4-BE49-F238E27FC236}">
                <a16:creationId xmlns:a16="http://schemas.microsoft.com/office/drawing/2014/main" id="{81AA4380-4A01-4C1A-8562-623700DFF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66" y="1317747"/>
            <a:ext cx="8934451"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8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97AC-4544-4CE1-8BF4-C19128ECF93D}"/>
              </a:ext>
            </a:extLst>
          </p:cNvPr>
          <p:cNvSpPr>
            <a:spLocks noGrp="1"/>
          </p:cNvSpPr>
          <p:nvPr>
            <p:ph type="title"/>
          </p:nvPr>
        </p:nvSpPr>
        <p:spPr/>
        <p:txBody>
          <a:bodyPr/>
          <a:lstStyle/>
          <a:p>
            <a:r>
              <a:rPr lang="en-US" dirty="0">
                <a:solidFill>
                  <a:schemeClr val="accent2"/>
                </a:solidFill>
              </a:rPr>
              <a:t>How We Can Help You! </a:t>
            </a:r>
          </a:p>
        </p:txBody>
      </p:sp>
      <p:sp>
        <p:nvSpPr>
          <p:cNvPr id="3" name="Content Placeholder 2">
            <a:extLst>
              <a:ext uri="{FF2B5EF4-FFF2-40B4-BE49-F238E27FC236}">
                <a16:creationId xmlns:a16="http://schemas.microsoft.com/office/drawing/2014/main" id="{C2EE61E1-3584-41B5-B35B-A4C903B4E754}"/>
              </a:ext>
            </a:extLst>
          </p:cNvPr>
          <p:cNvSpPr>
            <a:spLocks noGrp="1"/>
          </p:cNvSpPr>
          <p:nvPr>
            <p:ph idx="1"/>
          </p:nvPr>
        </p:nvSpPr>
        <p:spPr>
          <a:xfrm>
            <a:off x="677334" y="1388232"/>
            <a:ext cx="8596668" cy="3880773"/>
          </a:xfrm>
        </p:spPr>
        <p:txBody>
          <a:bodyPr/>
          <a:lstStyle/>
          <a:p>
            <a:r>
              <a:rPr lang="en-US" dirty="0">
                <a:solidFill>
                  <a:schemeClr val="tx1"/>
                </a:solidFill>
              </a:rPr>
              <a:t>Answer questions </a:t>
            </a:r>
          </a:p>
          <a:p>
            <a:r>
              <a:rPr lang="en-US" dirty="0">
                <a:solidFill>
                  <a:schemeClr val="tx1"/>
                </a:solidFill>
              </a:rPr>
              <a:t>Add you to our Landlord list </a:t>
            </a:r>
          </a:p>
          <a:p>
            <a:r>
              <a:rPr lang="en-US" dirty="0">
                <a:solidFill>
                  <a:schemeClr val="tx1"/>
                </a:solidFill>
              </a:rPr>
              <a:t>Post your flyers on our Bulletin Board</a:t>
            </a:r>
          </a:p>
          <a:p>
            <a:pPr lvl="1"/>
            <a:r>
              <a:rPr lang="en-US" dirty="0">
                <a:solidFill>
                  <a:schemeClr val="tx1"/>
                </a:solidFill>
              </a:rPr>
              <a:t>Let us know if you have vacancies!</a:t>
            </a:r>
          </a:p>
          <a:p>
            <a:r>
              <a:rPr lang="en-US" dirty="0">
                <a:solidFill>
                  <a:schemeClr val="tx1"/>
                </a:solidFill>
              </a:rPr>
              <a:t>Landlord Portal has a lot of good information </a:t>
            </a:r>
          </a:p>
          <a:p>
            <a:endParaRPr lang="en-US" dirty="0"/>
          </a:p>
        </p:txBody>
      </p:sp>
    </p:spTree>
    <p:extLst>
      <p:ext uri="{BB962C8B-B14F-4D97-AF65-F5344CB8AC3E}">
        <p14:creationId xmlns:p14="http://schemas.microsoft.com/office/powerpoint/2010/main" val="47778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09098-06A4-40EF-B81D-43752D3831CE}"/>
              </a:ext>
            </a:extLst>
          </p:cNvPr>
          <p:cNvSpPr>
            <a:spLocks noGrp="1"/>
          </p:cNvSpPr>
          <p:nvPr>
            <p:ph idx="1"/>
          </p:nvPr>
        </p:nvSpPr>
        <p:spPr>
          <a:xfrm>
            <a:off x="619074" y="1363029"/>
            <a:ext cx="9050866" cy="2065971"/>
          </a:xfrm>
        </p:spPr>
        <p:txBody>
          <a:bodyPr/>
          <a:lstStyle/>
          <a:p>
            <a:pPr marL="0" indent="0" algn="ctr">
              <a:buNone/>
            </a:pPr>
            <a:r>
              <a:rPr lang="en-US" sz="3200" b="1" dirty="0">
                <a:solidFill>
                  <a:srgbClr val="0070C0"/>
                </a:solidFill>
              </a:rPr>
              <a:t>The Cheyenne Housing Authority (CHA) </a:t>
            </a:r>
          </a:p>
          <a:p>
            <a:pPr marL="0" indent="0" algn="ctr">
              <a:buNone/>
            </a:pPr>
            <a:r>
              <a:rPr lang="en-US" sz="3200" b="1" dirty="0">
                <a:solidFill>
                  <a:srgbClr val="0070C0"/>
                </a:solidFill>
              </a:rPr>
              <a:t>appreciates your partnership </a:t>
            </a:r>
          </a:p>
          <a:p>
            <a:pPr marL="0" indent="0" algn="ctr">
              <a:buNone/>
            </a:pPr>
            <a:r>
              <a:rPr lang="en-US" sz="3200" b="1" dirty="0">
                <a:solidFill>
                  <a:srgbClr val="0070C0"/>
                </a:solidFill>
              </a:rPr>
              <a:t>in the Housing Choice Voucher (HCV) program</a:t>
            </a:r>
            <a:r>
              <a:rPr lang="en-US" sz="2800" b="1" dirty="0">
                <a:solidFill>
                  <a:srgbClr val="0070C0"/>
                </a:solidFill>
              </a:rPr>
              <a:t>.  </a:t>
            </a:r>
          </a:p>
          <a:p>
            <a:endParaRPr lang="en-US" dirty="0"/>
          </a:p>
        </p:txBody>
      </p:sp>
      <p:sp>
        <p:nvSpPr>
          <p:cNvPr id="4" name="TextBox 3">
            <a:extLst>
              <a:ext uri="{FF2B5EF4-FFF2-40B4-BE49-F238E27FC236}">
                <a16:creationId xmlns:a16="http://schemas.microsoft.com/office/drawing/2014/main" id="{802BEE12-E314-43A4-B5CA-6FDBA4A04FDC}"/>
              </a:ext>
            </a:extLst>
          </p:cNvPr>
          <p:cNvSpPr txBox="1"/>
          <p:nvPr/>
        </p:nvSpPr>
        <p:spPr>
          <a:xfrm>
            <a:off x="1721134" y="3703711"/>
            <a:ext cx="6846746" cy="1569660"/>
          </a:xfrm>
          <a:prstGeom prst="rect">
            <a:avLst/>
          </a:prstGeom>
          <a:noFill/>
        </p:spPr>
        <p:txBody>
          <a:bodyPr wrap="none" rtlCol="0">
            <a:spAutoFit/>
          </a:bodyPr>
          <a:lstStyle/>
          <a:p>
            <a:r>
              <a:rPr lang="en-US" sz="2400" dirty="0">
                <a:solidFill>
                  <a:srgbClr val="7030A0"/>
                </a:solidFill>
              </a:rPr>
              <a:t>Please add to the chat box: </a:t>
            </a:r>
          </a:p>
          <a:p>
            <a:pPr marL="285750" indent="-285750">
              <a:buFont typeface="Arial" panose="020B0604020202020204" pitchFamily="34" charset="0"/>
              <a:buChar char="•"/>
            </a:pPr>
            <a:r>
              <a:rPr lang="en-US" sz="2400" dirty="0">
                <a:solidFill>
                  <a:srgbClr val="7030A0"/>
                </a:solidFill>
              </a:rPr>
              <a:t>Your Name</a:t>
            </a:r>
          </a:p>
          <a:p>
            <a:pPr marL="285750" indent="-285750">
              <a:buFont typeface="Arial" panose="020B0604020202020204" pitchFamily="34" charset="0"/>
              <a:buChar char="•"/>
            </a:pPr>
            <a:r>
              <a:rPr lang="en-US" sz="2400" dirty="0">
                <a:solidFill>
                  <a:srgbClr val="7030A0"/>
                </a:solidFill>
              </a:rPr>
              <a:t>Properties you own / manage</a:t>
            </a:r>
          </a:p>
          <a:p>
            <a:pPr marL="285750" indent="-285750">
              <a:buFont typeface="Arial" panose="020B0604020202020204" pitchFamily="34" charset="0"/>
              <a:buChar char="•"/>
            </a:pPr>
            <a:r>
              <a:rPr lang="en-US" sz="2400" dirty="0">
                <a:solidFill>
                  <a:srgbClr val="7030A0"/>
                </a:solidFill>
              </a:rPr>
              <a:t>Any future topics you would like us to discuss </a:t>
            </a:r>
          </a:p>
        </p:txBody>
      </p:sp>
    </p:spTree>
    <p:extLst>
      <p:ext uri="{BB962C8B-B14F-4D97-AF65-F5344CB8AC3E}">
        <p14:creationId xmlns:p14="http://schemas.microsoft.com/office/powerpoint/2010/main" val="54583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9F8B-1EA1-4927-86F2-872DEA179D7E}"/>
              </a:ext>
            </a:extLst>
          </p:cNvPr>
          <p:cNvSpPr>
            <a:spLocks noGrp="1"/>
          </p:cNvSpPr>
          <p:nvPr>
            <p:ph type="title"/>
          </p:nvPr>
        </p:nvSpPr>
        <p:spPr/>
        <p:txBody>
          <a:bodyPr/>
          <a:lstStyle/>
          <a:p>
            <a:r>
              <a:rPr lang="en-US" dirty="0">
                <a:solidFill>
                  <a:schemeClr val="tx2"/>
                </a:solidFill>
              </a:rPr>
              <a:t>Meeting Take A-Ways: </a:t>
            </a:r>
          </a:p>
        </p:txBody>
      </p:sp>
      <p:sp>
        <p:nvSpPr>
          <p:cNvPr id="3" name="Content Placeholder 2">
            <a:extLst>
              <a:ext uri="{FF2B5EF4-FFF2-40B4-BE49-F238E27FC236}">
                <a16:creationId xmlns:a16="http://schemas.microsoft.com/office/drawing/2014/main" id="{0E4CC576-FD00-45C5-92F9-9FA2E2C80C94}"/>
              </a:ext>
            </a:extLst>
          </p:cNvPr>
          <p:cNvSpPr>
            <a:spLocks noGrp="1"/>
          </p:cNvSpPr>
          <p:nvPr>
            <p:ph idx="1"/>
          </p:nvPr>
        </p:nvSpPr>
        <p:spPr>
          <a:xfrm rot="15588976">
            <a:off x="2463669" y="1141544"/>
            <a:ext cx="465904" cy="3762583"/>
          </a:xfrm>
        </p:spPr>
        <p:txBody>
          <a:bodyPr vert="vert">
            <a:normAutofit lnSpcReduction="10000"/>
          </a:bodyPr>
          <a:lstStyle/>
          <a:p>
            <a:pPr marL="0" indent="0">
              <a:buNone/>
            </a:pPr>
            <a:r>
              <a:rPr lang="en-US" sz="2000" dirty="0">
                <a:solidFill>
                  <a:schemeClr val="accent2"/>
                </a:solidFill>
              </a:rPr>
              <a:t>Check out the Landlord Portal!</a:t>
            </a:r>
            <a:r>
              <a:rPr lang="en-US" dirty="0">
                <a:solidFill>
                  <a:schemeClr val="accent2"/>
                </a:solidFill>
              </a:rPr>
              <a:t> </a:t>
            </a:r>
          </a:p>
          <a:p>
            <a:endParaRPr lang="en-US" dirty="0"/>
          </a:p>
        </p:txBody>
      </p:sp>
      <p:sp>
        <p:nvSpPr>
          <p:cNvPr id="4" name="TextBox 3">
            <a:extLst>
              <a:ext uri="{FF2B5EF4-FFF2-40B4-BE49-F238E27FC236}">
                <a16:creationId xmlns:a16="http://schemas.microsoft.com/office/drawing/2014/main" id="{C9CC0D69-2E75-412B-9468-0843975FE4A0}"/>
              </a:ext>
            </a:extLst>
          </p:cNvPr>
          <p:cNvSpPr txBox="1"/>
          <p:nvPr/>
        </p:nvSpPr>
        <p:spPr>
          <a:xfrm>
            <a:off x="2570893" y="3663295"/>
            <a:ext cx="5853525" cy="461665"/>
          </a:xfrm>
          <a:prstGeom prst="rect">
            <a:avLst/>
          </a:prstGeom>
          <a:noFill/>
        </p:spPr>
        <p:txBody>
          <a:bodyPr wrap="none" rtlCol="0">
            <a:spAutoFit/>
          </a:bodyPr>
          <a:lstStyle/>
          <a:p>
            <a:r>
              <a:rPr lang="en-US" sz="2400" dirty="0">
                <a:solidFill>
                  <a:srgbClr val="FF0000"/>
                </a:solidFill>
              </a:rPr>
              <a:t>Monitor Rent Increase Request Due Dates</a:t>
            </a:r>
          </a:p>
        </p:txBody>
      </p:sp>
      <p:sp>
        <p:nvSpPr>
          <p:cNvPr id="5" name="TextBox 4">
            <a:extLst>
              <a:ext uri="{FF2B5EF4-FFF2-40B4-BE49-F238E27FC236}">
                <a16:creationId xmlns:a16="http://schemas.microsoft.com/office/drawing/2014/main" id="{06358600-3834-4CCC-9093-32D8DB30D0C3}"/>
              </a:ext>
            </a:extLst>
          </p:cNvPr>
          <p:cNvSpPr txBox="1"/>
          <p:nvPr/>
        </p:nvSpPr>
        <p:spPr>
          <a:xfrm rot="754736">
            <a:off x="3633536" y="2045064"/>
            <a:ext cx="6186281" cy="400110"/>
          </a:xfrm>
          <a:prstGeom prst="rect">
            <a:avLst/>
          </a:prstGeom>
          <a:noFill/>
        </p:spPr>
        <p:txBody>
          <a:bodyPr wrap="square" rtlCol="0">
            <a:spAutoFit/>
          </a:bodyPr>
          <a:lstStyle/>
          <a:p>
            <a:r>
              <a:rPr lang="en-US" sz="2000" dirty="0">
                <a:solidFill>
                  <a:srgbClr val="00B050"/>
                </a:solidFill>
              </a:rPr>
              <a:t>Make sure the lease information matches the RFTA</a:t>
            </a:r>
          </a:p>
        </p:txBody>
      </p:sp>
      <p:sp>
        <p:nvSpPr>
          <p:cNvPr id="6" name="TextBox 5">
            <a:extLst>
              <a:ext uri="{FF2B5EF4-FFF2-40B4-BE49-F238E27FC236}">
                <a16:creationId xmlns:a16="http://schemas.microsoft.com/office/drawing/2014/main" id="{CEDEC659-3D45-42AD-BC06-1AA9CC093ED9}"/>
              </a:ext>
            </a:extLst>
          </p:cNvPr>
          <p:cNvSpPr txBox="1"/>
          <p:nvPr/>
        </p:nvSpPr>
        <p:spPr>
          <a:xfrm rot="1162136">
            <a:off x="646317" y="4727545"/>
            <a:ext cx="3440622" cy="400110"/>
          </a:xfrm>
          <a:prstGeom prst="rect">
            <a:avLst/>
          </a:prstGeom>
          <a:noFill/>
        </p:spPr>
        <p:txBody>
          <a:bodyPr wrap="none" rtlCol="0">
            <a:spAutoFit/>
          </a:bodyPr>
          <a:lstStyle/>
          <a:p>
            <a:r>
              <a:rPr lang="en-US" sz="2000" dirty="0">
                <a:solidFill>
                  <a:srgbClr val="7030A0"/>
                </a:solidFill>
              </a:rPr>
              <a:t>Ask CHA questions anytime! </a:t>
            </a:r>
          </a:p>
        </p:txBody>
      </p:sp>
      <p:sp>
        <p:nvSpPr>
          <p:cNvPr id="7" name="TextBox 6">
            <a:extLst>
              <a:ext uri="{FF2B5EF4-FFF2-40B4-BE49-F238E27FC236}">
                <a16:creationId xmlns:a16="http://schemas.microsoft.com/office/drawing/2014/main" id="{4E9FA0FF-197F-4C50-8F00-1C034F28BE41}"/>
              </a:ext>
            </a:extLst>
          </p:cNvPr>
          <p:cNvSpPr txBox="1"/>
          <p:nvPr/>
        </p:nvSpPr>
        <p:spPr>
          <a:xfrm rot="20213786">
            <a:off x="5763658" y="4969753"/>
            <a:ext cx="3520163" cy="461665"/>
          </a:xfrm>
          <a:prstGeom prst="rect">
            <a:avLst/>
          </a:prstGeom>
          <a:noFill/>
        </p:spPr>
        <p:txBody>
          <a:bodyPr wrap="square" rtlCol="0">
            <a:spAutoFit/>
          </a:bodyPr>
          <a:lstStyle/>
          <a:p>
            <a:r>
              <a:rPr lang="en-US" sz="2400" dirty="0">
                <a:solidFill>
                  <a:srgbClr val="FF9900"/>
                </a:solidFill>
              </a:rPr>
              <a:t>We are in this together! </a:t>
            </a:r>
          </a:p>
        </p:txBody>
      </p:sp>
    </p:spTree>
    <p:extLst>
      <p:ext uri="{BB962C8B-B14F-4D97-AF65-F5344CB8AC3E}">
        <p14:creationId xmlns:p14="http://schemas.microsoft.com/office/powerpoint/2010/main" val="2121505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F7FD-CEA1-44E6-A0B3-C07593FF2CBD}"/>
              </a:ext>
            </a:extLst>
          </p:cNvPr>
          <p:cNvSpPr>
            <a:spLocks noGrp="1"/>
          </p:cNvSpPr>
          <p:nvPr>
            <p:ph type="title"/>
          </p:nvPr>
        </p:nvSpPr>
        <p:spPr>
          <a:xfrm>
            <a:off x="1910515" y="296521"/>
            <a:ext cx="5664743" cy="1670808"/>
          </a:xfrm>
        </p:spPr>
        <p:txBody>
          <a:bodyPr>
            <a:normAutofit fontScale="90000"/>
          </a:bodyPr>
          <a:lstStyle/>
          <a:p>
            <a:pPr algn="ctr"/>
            <a:r>
              <a:rPr lang="en-US" sz="8800" dirty="0"/>
              <a:t>Any Questions? </a:t>
            </a:r>
          </a:p>
        </p:txBody>
      </p:sp>
      <p:sp>
        <p:nvSpPr>
          <p:cNvPr id="3" name="Content Placeholder 2">
            <a:extLst>
              <a:ext uri="{FF2B5EF4-FFF2-40B4-BE49-F238E27FC236}">
                <a16:creationId xmlns:a16="http://schemas.microsoft.com/office/drawing/2014/main" id="{1B74DDDA-8931-4E90-AC9B-A3422ED96004}"/>
              </a:ext>
            </a:extLst>
          </p:cNvPr>
          <p:cNvSpPr>
            <a:spLocks noGrp="1"/>
          </p:cNvSpPr>
          <p:nvPr>
            <p:ph idx="1"/>
          </p:nvPr>
        </p:nvSpPr>
        <p:spPr>
          <a:xfrm>
            <a:off x="660556" y="3081137"/>
            <a:ext cx="8596668" cy="3880773"/>
          </a:xfrm>
        </p:spPr>
        <p:txBody>
          <a:bodyPr>
            <a:normAutofit/>
          </a:bodyPr>
          <a:lstStyle/>
          <a:p>
            <a:pPr marL="0" indent="0" algn="ctr">
              <a:buNone/>
            </a:pPr>
            <a:r>
              <a:rPr lang="en-US" sz="4800" dirty="0">
                <a:solidFill>
                  <a:srgbClr val="0070C0"/>
                </a:solidFill>
              </a:rPr>
              <a:t>Cheyenne Housing Authority thanks you for your participation today! </a:t>
            </a:r>
          </a:p>
        </p:txBody>
      </p:sp>
      <p:pic>
        <p:nvPicPr>
          <p:cNvPr id="4" name="Content Placeholder 4">
            <a:extLst>
              <a:ext uri="{FF2B5EF4-FFF2-40B4-BE49-F238E27FC236}">
                <a16:creationId xmlns:a16="http://schemas.microsoft.com/office/drawing/2014/main" id="{EE0DC38B-96B7-4843-B9A8-A96A972C1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897" y="4439920"/>
            <a:ext cx="3332304" cy="2221536"/>
          </a:xfrm>
          <a:prstGeom prst="rect">
            <a:avLst/>
          </a:prstGeom>
        </p:spPr>
      </p:pic>
    </p:spTree>
    <p:extLst>
      <p:ext uri="{BB962C8B-B14F-4D97-AF65-F5344CB8AC3E}">
        <p14:creationId xmlns:p14="http://schemas.microsoft.com/office/powerpoint/2010/main" val="89792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E0BB-60AC-4279-9B50-33DAB684F620}"/>
              </a:ext>
            </a:extLst>
          </p:cNvPr>
          <p:cNvSpPr>
            <a:spLocks noGrp="1"/>
          </p:cNvSpPr>
          <p:nvPr>
            <p:ph type="title"/>
          </p:nvPr>
        </p:nvSpPr>
        <p:spPr>
          <a:xfrm>
            <a:off x="698115" y="339436"/>
            <a:ext cx="8596668" cy="707472"/>
          </a:xfrm>
        </p:spPr>
        <p:txBody>
          <a:bodyPr/>
          <a:lstStyle/>
          <a:p>
            <a:r>
              <a:rPr lang="en-US" dirty="0">
                <a:solidFill>
                  <a:schemeClr val="accent2"/>
                </a:solidFill>
              </a:rPr>
              <a:t>Today’s Agenda:  </a:t>
            </a:r>
          </a:p>
        </p:txBody>
      </p:sp>
      <p:sp>
        <p:nvSpPr>
          <p:cNvPr id="4" name="TextBox 3">
            <a:extLst>
              <a:ext uri="{FF2B5EF4-FFF2-40B4-BE49-F238E27FC236}">
                <a16:creationId xmlns:a16="http://schemas.microsoft.com/office/drawing/2014/main" id="{9D0E95C5-15CB-43C4-9BEB-363829627298}"/>
              </a:ext>
            </a:extLst>
          </p:cNvPr>
          <p:cNvSpPr txBox="1"/>
          <p:nvPr/>
        </p:nvSpPr>
        <p:spPr>
          <a:xfrm>
            <a:off x="607485" y="1046908"/>
            <a:ext cx="8984922" cy="5247590"/>
          </a:xfrm>
          <a:prstGeom prst="rect">
            <a:avLst/>
          </a:prstGeom>
          <a:noFill/>
        </p:spPr>
        <p:txBody>
          <a:bodyPr wrap="square" rtlCol="0">
            <a:spAutoFit/>
          </a:bodyPr>
          <a:lstStyle/>
          <a:p>
            <a:pPr marL="342900" indent="-342900">
              <a:spcAft>
                <a:spcPts val="600"/>
              </a:spcAft>
              <a:buFont typeface="+mj-lt"/>
              <a:buAutoNum type="arabicPeriod"/>
            </a:pPr>
            <a:r>
              <a:rPr lang="en-US" dirty="0">
                <a:solidFill>
                  <a:schemeClr val="tx2"/>
                </a:solidFill>
              </a:rPr>
              <a:t>Meeting Norms and Methods of Contact</a:t>
            </a:r>
          </a:p>
          <a:p>
            <a:pPr marL="342900" indent="-342900">
              <a:spcAft>
                <a:spcPts val="600"/>
              </a:spcAft>
              <a:buFont typeface="+mj-lt"/>
              <a:buAutoNum type="arabicPeriod"/>
            </a:pPr>
            <a:r>
              <a:rPr lang="en-US" dirty="0">
                <a:solidFill>
                  <a:schemeClr val="tx2"/>
                </a:solidFill>
              </a:rPr>
              <a:t>Landlord Portal </a:t>
            </a:r>
          </a:p>
          <a:p>
            <a:pPr marL="800100" lvl="1" indent="-342900">
              <a:spcAft>
                <a:spcPts val="600"/>
              </a:spcAft>
              <a:buClr>
                <a:srgbClr val="5FCBEF"/>
              </a:buClr>
              <a:buSzPct val="80000"/>
              <a:buFont typeface="Wingdings 3" charset="2"/>
              <a:buChar char=""/>
            </a:pPr>
            <a:r>
              <a:rPr lang="en-US" dirty="0">
                <a:solidFill>
                  <a:prstClr val="black">
                    <a:lumMod val="75000"/>
                    <a:lumOff val="25000"/>
                  </a:prstClr>
                </a:solidFill>
              </a:rPr>
              <a:t>Registering and Tips / Tricks</a:t>
            </a:r>
          </a:p>
          <a:p>
            <a:pPr marL="800100" lvl="1" indent="-342900">
              <a:spcAft>
                <a:spcPts val="600"/>
              </a:spcAft>
              <a:buClr>
                <a:srgbClr val="5FCBEF"/>
              </a:buClr>
              <a:buSzPct val="80000"/>
              <a:buFont typeface="Wingdings 3" charset="2"/>
              <a:buChar char=""/>
            </a:pPr>
            <a:r>
              <a:rPr lang="en-US" dirty="0">
                <a:solidFill>
                  <a:prstClr val="black">
                    <a:lumMod val="75000"/>
                    <a:lumOff val="25000"/>
                  </a:prstClr>
                </a:solidFill>
              </a:rPr>
              <a:t>Landlord Rent Increases</a:t>
            </a:r>
          </a:p>
          <a:p>
            <a:pPr marL="342900" indent="-342900">
              <a:spcAft>
                <a:spcPts val="600"/>
              </a:spcAft>
              <a:buFont typeface="+mj-lt"/>
              <a:buAutoNum type="arabicPeriod"/>
            </a:pPr>
            <a:r>
              <a:rPr lang="en-US" dirty="0">
                <a:solidFill>
                  <a:schemeClr val="tx2"/>
                </a:solidFill>
              </a:rPr>
              <a:t>Reasonable Accommodations </a:t>
            </a:r>
          </a:p>
          <a:p>
            <a:pPr marL="342900" indent="-342900">
              <a:spcAft>
                <a:spcPts val="600"/>
              </a:spcAft>
              <a:buFont typeface="+mj-lt"/>
              <a:buAutoNum type="arabicPeriod"/>
            </a:pPr>
            <a:r>
              <a:rPr lang="en-US" dirty="0">
                <a:solidFill>
                  <a:schemeClr val="tx2"/>
                </a:solidFill>
              </a:rPr>
              <a:t>Request for Tenancy Approval (RFTA) to End of Process </a:t>
            </a:r>
          </a:p>
          <a:p>
            <a:pPr marL="800100" lvl="1" indent="-342900">
              <a:spcAft>
                <a:spcPts val="600"/>
              </a:spcAft>
              <a:buClr>
                <a:srgbClr val="5FCBEF"/>
              </a:buClr>
              <a:buSzPct val="80000"/>
              <a:buFont typeface="Wingdings 3" charset="2"/>
              <a:buChar char=""/>
            </a:pPr>
            <a:r>
              <a:rPr lang="en-US" dirty="0">
                <a:solidFill>
                  <a:srgbClr val="2C3C43"/>
                </a:solidFill>
              </a:rPr>
              <a:t>Backgrounds and Program Disqualification</a:t>
            </a:r>
          </a:p>
          <a:p>
            <a:pPr marL="342900" indent="-342900">
              <a:spcAft>
                <a:spcPts val="600"/>
              </a:spcAft>
              <a:buClr>
                <a:schemeClr val="tx1"/>
              </a:buClr>
              <a:buSzPct val="80000"/>
              <a:buFont typeface="+mj-lt"/>
              <a:buAutoNum type="arabicPeriod"/>
            </a:pPr>
            <a:r>
              <a:rPr lang="en-US" dirty="0"/>
              <a:t>HUD’s Optional Contact Form 92006 and  CHA’s Authorization for Release of Information (AROI) </a:t>
            </a:r>
          </a:p>
          <a:p>
            <a:pPr marL="800100" lvl="1" indent="-342900">
              <a:spcAft>
                <a:spcPts val="600"/>
              </a:spcAft>
              <a:buClr>
                <a:srgbClr val="5FCBEF"/>
              </a:buClr>
              <a:buSzPct val="80000"/>
              <a:buFont typeface="Wingdings 3" charset="2"/>
              <a:buChar char=""/>
            </a:pPr>
            <a:r>
              <a:rPr lang="en-US" dirty="0"/>
              <a:t>50058 copies to tenants only </a:t>
            </a:r>
          </a:p>
          <a:p>
            <a:pPr marL="342900" indent="-342900">
              <a:spcAft>
                <a:spcPts val="600"/>
              </a:spcAft>
              <a:buFont typeface="+mj-lt"/>
              <a:buAutoNum type="arabicPeriod"/>
            </a:pPr>
            <a:r>
              <a:rPr lang="en-US" dirty="0">
                <a:solidFill>
                  <a:schemeClr val="tx2"/>
                </a:solidFill>
              </a:rPr>
              <a:t>Questions and Suggestions </a:t>
            </a:r>
          </a:p>
          <a:p>
            <a:pPr marL="342900" indent="-342900">
              <a:spcAft>
                <a:spcPts val="600"/>
              </a:spcAft>
              <a:buFont typeface="+mj-lt"/>
              <a:buAutoNum type="arabicPeriod"/>
            </a:pPr>
            <a:endParaRPr lang="en-US" dirty="0">
              <a:solidFill>
                <a:schemeClr val="tx2"/>
              </a:solidFill>
            </a:endParaRPr>
          </a:p>
          <a:p>
            <a:pPr marL="342900" indent="-342900">
              <a:spcAft>
                <a:spcPts val="600"/>
              </a:spcAft>
              <a:buFont typeface="+mj-lt"/>
              <a:buAutoNum type="arabicPeriod"/>
            </a:pPr>
            <a:endParaRPr lang="en-US" dirty="0">
              <a:solidFill>
                <a:schemeClr val="tx2"/>
              </a:solidFill>
            </a:endParaRPr>
          </a:p>
          <a:p>
            <a:pPr marL="342900" indent="-342900">
              <a:spcAft>
                <a:spcPts val="600"/>
              </a:spcAft>
              <a:buFont typeface="+mj-lt"/>
              <a:buAutoNum type="arabicPeriod"/>
            </a:pPr>
            <a:endParaRPr lang="en-US" dirty="0">
              <a:solidFill>
                <a:schemeClr val="tx2"/>
              </a:solidFill>
            </a:endParaRPr>
          </a:p>
          <a:p>
            <a:pPr marL="342900" indent="-342900">
              <a:spcAft>
                <a:spcPts val="600"/>
              </a:spcAft>
              <a:buFont typeface="+mj-lt"/>
              <a:buAutoNum type="arabicPeriod"/>
            </a:pPr>
            <a:endParaRPr lang="en-US" dirty="0">
              <a:solidFill>
                <a:schemeClr val="tx2"/>
              </a:solidFill>
            </a:endParaRPr>
          </a:p>
        </p:txBody>
      </p:sp>
    </p:spTree>
    <p:extLst>
      <p:ext uri="{BB962C8B-B14F-4D97-AF65-F5344CB8AC3E}">
        <p14:creationId xmlns:p14="http://schemas.microsoft.com/office/powerpoint/2010/main" val="204513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11C3-6EDF-490B-844A-672A5662A3F1}"/>
              </a:ext>
            </a:extLst>
          </p:cNvPr>
          <p:cNvSpPr>
            <a:spLocks noGrp="1"/>
          </p:cNvSpPr>
          <p:nvPr>
            <p:ph type="title"/>
          </p:nvPr>
        </p:nvSpPr>
        <p:spPr>
          <a:xfrm>
            <a:off x="677334" y="609600"/>
            <a:ext cx="8596668" cy="741028"/>
          </a:xfrm>
        </p:spPr>
        <p:txBody>
          <a:bodyPr/>
          <a:lstStyle/>
          <a:p>
            <a:r>
              <a:rPr lang="en-US" dirty="0">
                <a:solidFill>
                  <a:schemeClr val="accent2"/>
                </a:solidFill>
              </a:rPr>
              <a:t>1. Meeting Norms: </a:t>
            </a:r>
          </a:p>
        </p:txBody>
      </p:sp>
      <p:sp>
        <p:nvSpPr>
          <p:cNvPr id="3" name="Content Placeholder 2">
            <a:extLst>
              <a:ext uri="{FF2B5EF4-FFF2-40B4-BE49-F238E27FC236}">
                <a16:creationId xmlns:a16="http://schemas.microsoft.com/office/drawing/2014/main" id="{FD1893E4-FB60-4C19-9133-9BF920B20DC7}"/>
              </a:ext>
            </a:extLst>
          </p:cNvPr>
          <p:cNvSpPr>
            <a:spLocks noGrp="1"/>
          </p:cNvSpPr>
          <p:nvPr>
            <p:ph idx="1"/>
          </p:nvPr>
        </p:nvSpPr>
        <p:spPr>
          <a:xfrm>
            <a:off x="677334" y="1419561"/>
            <a:ext cx="8596668" cy="3880773"/>
          </a:xfrm>
        </p:spPr>
        <p:txBody>
          <a:bodyPr/>
          <a:lstStyle/>
          <a:p>
            <a:r>
              <a:rPr lang="en-US" dirty="0">
                <a:solidFill>
                  <a:schemeClr val="tx1"/>
                </a:solidFill>
              </a:rPr>
              <a:t>We are here to share, learn, and collaborate - with positive Intent </a:t>
            </a:r>
          </a:p>
          <a:p>
            <a:r>
              <a:rPr lang="en-US" dirty="0">
                <a:solidFill>
                  <a:schemeClr val="tx1"/>
                </a:solidFill>
              </a:rPr>
              <a:t>Questions are essential for all of us – please list them in the chat  </a:t>
            </a:r>
          </a:p>
          <a:p>
            <a:r>
              <a:rPr lang="en-US" dirty="0">
                <a:solidFill>
                  <a:schemeClr val="tx1"/>
                </a:solidFill>
              </a:rPr>
              <a:t>Please stick to general questions.  If you have tenant specific inquiries you can email us directly. </a:t>
            </a:r>
          </a:p>
          <a:p>
            <a:r>
              <a:rPr lang="en-US" dirty="0">
                <a:solidFill>
                  <a:schemeClr val="tx1"/>
                </a:solidFill>
              </a:rPr>
              <a:t>Your time is important – we will adhere to meeting time frames </a:t>
            </a:r>
          </a:p>
          <a:p>
            <a:endParaRPr lang="en-US" dirty="0"/>
          </a:p>
        </p:txBody>
      </p:sp>
    </p:spTree>
    <p:extLst>
      <p:ext uri="{BB962C8B-B14F-4D97-AF65-F5344CB8AC3E}">
        <p14:creationId xmlns:p14="http://schemas.microsoft.com/office/powerpoint/2010/main" val="51575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8B5-94C2-4438-9B6D-588186F46A90}"/>
              </a:ext>
            </a:extLst>
          </p:cNvPr>
          <p:cNvSpPr>
            <a:spLocks noGrp="1"/>
          </p:cNvSpPr>
          <p:nvPr>
            <p:ph type="title"/>
          </p:nvPr>
        </p:nvSpPr>
        <p:spPr>
          <a:xfrm>
            <a:off x="677334" y="609600"/>
            <a:ext cx="8596668" cy="737257"/>
          </a:xfrm>
        </p:spPr>
        <p:txBody>
          <a:bodyPr/>
          <a:lstStyle/>
          <a:p>
            <a:r>
              <a:rPr lang="en-US" dirty="0">
                <a:solidFill>
                  <a:schemeClr val="accent2"/>
                </a:solidFill>
              </a:rPr>
              <a:t>1. Methods of Contact: </a:t>
            </a:r>
          </a:p>
        </p:txBody>
      </p:sp>
      <p:sp>
        <p:nvSpPr>
          <p:cNvPr id="3" name="Content Placeholder 2">
            <a:extLst>
              <a:ext uri="{FF2B5EF4-FFF2-40B4-BE49-F238E27FC236}">
                <a16:creationId xmlns:a16="http://schemas.microsoft.com/office/drawing/2014/main" id="{11ACAB32-C3CE-4451-A5B4-6BDFF261F7DD}"/>
              </a:ext>
            </a:extLst>
          </p:cNvPr>
          <p:cNvSpPr>
            <a:spLocks noGrp="1"/>
          </p:cNvSpPr>
          <p:nvPr>
            <p:ph idx="1"/>
          </p:nvPr>
        </p:nvSpPr>
        <p:spPr>
          <a:xfrm>
            <a:off x="585055" y="1346857"/>
            <a:ext cx="8596668" cy="3880773"/>
          </a:xfrm>
        </p:spPr>
        <p:txBody>
          <a:bodyPr/>
          <a:lstStyle/>
          <a:p>
            <a:r>
              <a:rPr lang="en-US" dirty="0">
                <a:solidFill>
                  <a:schemeClr val="tx1"/>
                </a:solidFill>
              </a:rPr>
              <a:t>Phone calls are good, fax is okay, but emails are better! </a:t>
            </a:r>
          </a:p>
          <a:p>
            <a:r>
              <a:rPr lang="en-US" dirty="0">
                <a:solidFill>
                  <a:schemeClr val="tx1"/>
                </a:solidFill>
              </a:rPr>
              <a:t>Please include the Head of Household (</a:t>
            </a:r>
            <a:r>
              <a:rPr lang="en-US" dirty="0" err="1">
                <a:solidFill>
                  <a:schemeClr val="tx1"/>
                </a:solidFill>
              </a:rPr>
              <a:t>HoH</a:t>
            </a:r>
            <a:r>
              <a:rPr lang="en-US" dirty="0">
                <a:solidFill>
                  <a:schemeClr val="tx1"/>
                </a:solidFill>
              </a:rPr>
              <a:t>) name in the subject line. </a:t>
            </a:r>
          </a:p>
          <a:p>
            <a:r>
              <a:rPr lang="en-US" dirty="0">
                <a:solidFill>
                  <a:schemeClr val="tx1"/>
                </a:solidFill>
              </a:rPr>
              <a:t>If you are including documents you can list </a:t>
            </a:r>
            <a:r>
              <a:rPr lang="en-US" dirty="0" err="1">
                <a:solidFill>
                  <a:schemeClr val="tx1"/>
                </a:solidFill>
              </a:rPr>
              <a:t>HoH</a:t>
            </a:r>
            <a:r>
              <a:rPr lang="en-US" dirty="0">
                <a:solidFill>
                  <a:schemeClr val="tx1"/>
                </a:solidFill>
              </a:rPr>
              <a:t> RFTA in the title for priority service. </a:t>
            </a:r>
          </a:p>
          <a:p>
            <a:r>
              <a:rPr lang="en-US" dirty="0">
                <a:solidFill>
                  <a:schemeClr val="tx1"/>
                </a:solidFill>
              </a:rPr>
              <a:t>Let us know if you need a secure email sent to you to return documents. </a:t>
            </a:r>
          </a:p>
          <a:p>
            <a:r>
              <a:rPr lang="en-US" dirty="0">
                <a:solidFill>
                  <a:schemeClr val="tx1"/>
                </a:solidFill>
              </a:rPr>
              <a:t>Let us know if you are interested in an e-signature option. </a:t>
            </a:r>
          </a:p>
          <a:p>
            <a:r>
              <a:rPr lang="en-US" dirty="0">
                <a:solidFill>
                  <a:schemeClr val="tx1"/>
                </a:solidFill>
              </a:rPr>
              <a:t>The CHA Landlord Portal allows access to upload documents directly to us. </a:t>
            </a:r>
          </a:p>
        </p:txBody>
      </p:sp>
    </p:spTree>
    <p:extLst>
      <p:ext uri="{BB962C8B-B14F-4D97-AF65-F5344CB8AC3E}">
        <p14:creationId xmlns:p14="http://schemas.microsoft.com/office/powerpoint/2010/main" val="255631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593A-55D5-4D67-9692-34659114A3CD}"/>
              </a:ext>
            </a:extLst>
          </p:cNvPr>
          <p:cNvSpPr>
            <a:spLocks noGrp="1"/>
          </p:cNvSpPr>
          <p:nvPr>
            <p:ph type="title"/>
          </p:nvPr>
        </p:nvSpPr>
        <p:spPr>
          <a:xfrm>
            <a:off x="424615" y="129935"/>
            <a:ext cx="8596668" cy="724250"/>
          </a:xfrm>
        </p:spPr>
        <p:txBody>
          <a:bodyPr/>
          <a:lstStyle/>
          <a:p>
            <a:r>
              <a:rPr lang="en-US" dirty="0">
                <a:solidFill>
                  <a:schemeClr val="accent2"/>
                </a:solidFill>
              </a:rPr>
              <a:t>1. Contact Information: </a:t>
            </a:r>
          </a:p>
        </p:txBody>
      </p:sp>
      <p:sp>
        <p:nvSpPr>
          <p:cNvPr id="3" name="Content Placeholder 2">
            <a:extLst>
              <a:ext uri="{FF2B5EF4-FFF2-40B4-BE49-F238E27FC236}">
                <a16:creationId xmlns:a16="http://schemas.microsoft.com/office/drawing/2014/main" id="{5D2D9043-AA0E-4861-99C1-B4F19B40BD1F}"/>
              </a:ext>
            </a:extLst>
          </p:cNvPr>
          <p:cNvSpPr>
            <a:spLocks noGrp="1"/>
          </p:cNvSpPr>
          <p:nvPr>
            <p:ph idx="1"/>
          </p:nvPr>
        </p:nvSpPr>
        <p:spPr>
          <a:xfrm>
            <a:off x="551976" y="897716"/>
            <a:ext cx="8802226" cy="5830349"/>
          </a:xfrm>
        </p:spPr>
        <p:txBody>
          <a:bodyPr>
            <a:normAutofit fontScale="92500" lnSpcReduction="20000"/>
          </a:bodyPr>
          <a:lstStyle/>
          <a:p>
            <a:r>
              <a:rPr lang="en-US" dirty="0">
                <a:solidFill>
                  <a:schemeClr val="tx1"/>
                </a:solidFill>
              </a:rPr>
              <a:t>Housing Specialists for current Voucher tenants are assigned by the tenant’s last name: </a:t>
            </a:r>
          </a:p>
          <a:p>
            <a:pPr lvl="1"/>
            <a:r>
              <a:rPr lang="en-US" dirty="0">
                <a:solidFill>
                  <a:schemeClr val="tx1"/>
                </a:solidFill>
              </a:rPr>
              <a:t>A – G:  Cassie Baum</a:t>
            </a:r>
            <a:r>
              <a:rPr lang="en-US" dirty="0"/>
              <a:t>; </a:t>
            </a:r>
            <a:r>
              <a:rPr lang="en-US" dirty="0">
                <a:hlinkClick r:id="rId2"/>
              </a:rPr>
              <a:t>cbaum@cheyennehousing.org</a:t>
            </a:r>
            <a:r>
              <a:rPr lang="en-US" dirty="0">
                <a:solidFill>
                  <a:schemeClr val="tx1"/>
                </a:solidFill>
              </a:rPr>
              <a:t> ; 307-633-8301 </a:t>
            </a:r>
          </a:p>
          <a:p>
            <a:pPr lvl="1"/>
            <a:r>
              <a:rPr lang="en-US" dirty="0">
                <a:solidFill>
                  <a:schemeClr val="tx1"/>
                </a:solidFill>
              </a:rPr>
              <a:t>H – 0:  Wendy Renteria</a:t>
            </a:r>
            <a:r>
              <a:rPr lang="en-US" dirty="0"/>
              <a:t>; </a:t>
            </a:r>
            <a:r>
              <a:rPr lang="en-US" dirty="0">
                <a:hlinkClick r:id="rId3"/>
              </a:rPr>
              <a:t>wrenteria@cheyennehousing.org</a:t>
            </a:r>
            <a:r>
              <a:rPr lang="en-US" dirty="0"/>
              <a:t> </a:t>
            </a:r>
            <a:r>
              <a:rPr lang="en-US" dirty="0">
                <a:solidFill>
                  <a:schemeClr val="tx1"/>
                </a:solidFill>
              </a:rPr>
              <a:t>; 307-633-8322</a:t>
            </a:r>
            <a:endParaRPr lang="en-US" dirty="0"/>
          </a:p>
          <a:p>
            <a:pPr lvl="1"/>
            <a:r>
              <a:rPr lang="en-US" dirty="0">
                <a:solidFill>
                  <a:schemeClr val="tx1"/>
                </a:solidFill>
              </a:rPr>
              <a:t>P – Z:  Nicole Stock</a:t>
            </a:r>
            <a:r>
              <a:rPr lang="en-US" dirty="0"/>
              <a:t>; </a:t>
            </a:r>
            <a:r>
              <a:rPr lang="en-US" dirty="0">
                <a:hlinkClick r:id="rId4"/>
              </a:rPr>
              <a:t>nstock@cheyennehousing.org</a:t>
            </a:r>
            <a:r>
              <a:rPr lang="en-US" dirty="0"/>
              <a:t> </a:t>
            </a:r>
            <a:r>
              <a:rPr lang="en-US" dirty="0">
                <a:solidFill>
                  <a:schemeClr val="tx1"/>
                </a:solidFill>
              </a:rPr>
              <a:t>; 307-633-8336</a:t>
            </a:r>
            <a:endParaRPr lang="en-US" dirty="0"/>
          </a:p>
          <a:p>
            <a:pPr lvl="1"/>
            <a:endParaRPr lang="en-US" dirty="0"/>
          </a:p>
          <a:p>
            <a:r>
              <a:rPr lang="en-US" dirty="0">
                <a:solidFill>
                  <a:schemeClr val="tx1"/>
                </a:solidFill>
              </a:rPr>
              <a:t>The Eligibility team works with applicants throughout the process of receiving a Section 8 Voucher: </a:t>
            </a:r>
          </a:p>
          <a:p>
            <a:pPr lvl="1"/>
            <a:r>
              <a:rPr lang="en-US" dirty="0">
                <a:solidFill>
                  <a:schemeClr val="tx1"/>
                </a:solidFill>
              </a:rPr>
              <a:t>Michelle Wheeler</a:t>
            </a:r>
            <a:r>
              <a:rPr lang="en-US" dirty="0"/>
              <a:t>; </a:t>
            </a:r>
            <a:r>
              <a:rPr lang="en-US" dirty="0">
                <a:hlinkClick r:id="rId5"/>
              </a:rPr>
              <a:t>mwheeler@cheyennehousing.org</a:t>
            </a:r>
            <a:r>
              <a:rPr lang="en-US" dirty="0">
                <a:solidFill>
                  <a:schemeClr val="tx1"/>
                </a:solidFill>
              </a:rPr>
              <a:t> ; 307-633-8329</a:t>
            </a:r>
            <a:endParaRPr lang="en-US" dirty="0"/>
          </a:p>
          <a:p>
            <a:pPr lvl="1"/>
            <a:r>
              <a:rPr lang="en-US" dirty="0">
                <a:solidFill>
                  <a:schemeClr val="tx1"/>
                </a:solidFill>
              </a:rPr>
              <a:t>Dana O’Dell</a:t>
            </a:r>
            <a:r>
              <a:rPr lang="en-US" dirty="0"/>
              <a:t>; </a:t>
            </a:r>
            <a:r>
              <a:rPr lang="en-US" dirty="0">
                <a:hlinkClick r:id="rId6"/>
              </a:rPr>
              <a:t>dodell@cheyennehousing.org</a:t>
            </a:r>
            <a:r>
              <a:rPr lang="en-US" dirty="0">
                <a:solidFill>
                  <a:schemeClr val="tx1"/>
                </a:solidFill>
              </a:rPr>
              <a:t> ; 307-633-8337</a:t>
            </a:r>
            <a:endParaRPr lang="en-US" dirty="0"/>
          </a:p>
          <a:p>
            <a:pPr lvl="1"/>
            <a:r>
              <a:rPr lang="en-US" dirty="0">
                <a:solidFill>
                  <a:schemeClr val="tx1"/>
                </a:solidFill>
              </a:rPr>
              <a:t>Kat Fiore</a:t>
            </a:r>
            <a:r>
              <a:rPr lang="en-US" dirty="0"/>
              <a:t>; </a:t>
            </a:r>
            <a:r>
              <a:rPr lang="en-US" dirty="0">
                <a:hlinkClick r:id="rId7"/>
              </a:rPr>
              <a:t>kfiore@cheyennehousing.org</a:t>
            </a:r>
            <a:r>
              <a:rPr lang="en-US" dirty="0">
                <a:solidFill>
                  <a:schemeClr val="tx1"/>
                </a:solidFill>
              </a:rPr>
              <a:t> ; 307-633-8331</a:t>
            </a:r>
            <a:endParaRPr lang="en-US" dirty="0"/>
          </a:p>
          <a:p>
            <a:pPr marL="457200" lvl="1" indent="0">
              <a:buNone/>
            </a:pPr>
            <a:r>
              <a:rPr lang="en-US" dirty="0">
                <a:hlinkClick r:id="rId8"/>
              </a:rPr>
              <a:t>Eligibility@cheyennehousing.org</a:t>
            </a:r>
            <a:r>
              <a:rPr lang="en-US" dirty="0"/>
              <a:t> </a:t>
            </a:r>
          </a:p>
          <a:p>
            <a:pPr lvl="1"/>
            <a:endParaRPr lang="en-US" dirty="0"/>
          </a:p>
          <a:p>
            <a:r>
              <a:rPr lang="en-US" dirty="0">
                <a:solidFill>
                  <a:schemeClr val="tx1"/>
                </a:solidFill>
              </a:rPr>
              <a:t>Accounting Landlord payments and Landlord Portal Assistance:  </a:t>
            </a:r>
          </a:p>
          <a:p>
            <a:pPr lvl="1"/>
            <a:r>
              <a:rPr lang="en-US" dirty="0">
                <a:solidFill>
                  <a:schemeClr val="tx1"/>
                </a:solidFill>
              </a:rPr>
              <a:t>Rochel Kirkbride</a:t>
            </a:r>
            <a:r>
              <a:rPr lang="en-US" dirty="0"/>
              <a:t>; </a:t>
            </a:r>
            <a:r>
              <a:rPr lang="en-US" dirty="0">
                <a:hlinkClick r:id="rId9"/>
              </a:rPr>
              <a:t>rkirkbride@cheyennehousing.org</a:t>
            </a:r>
            <a:r>
              <a:rPr lang="en-US" dirty="0"/>
              <a:t> </a:t>
            </a:r>
            <a:r>
              <a:rPr lang="en-US" dirty="0">
                <a:solidFill>
                  <a:schemeClr val="tx1"/>
                </a:solidFill>
              </a:rPr>
              <a:t>; 307-633-8304</a:t>
            </a:r>
            <a:endParaRPr lang="en-US" dirty="0"/>
          </a:p>
          <a:p>
            <a:endParaRPr lang="en-US" dirty="0"/>
          </a:p>
          <a:p>
            <a:r>
              <a:rPr lang="en-US" dirty="0">
                <a:solidFill>
                  <a:schemeClr val="tx1"/>
                </a:solidFill>
              </a:rPr>
              <a:t>Housing Programs Director: </a:t>
            </a:r>
          </a:p>
          <a:p>
            <a:pPr lvl="1"/>
            <a:r>
              <a:rPr lang="en-US" dirty="0">
                <a:solidFill>
                  <a:schemeClr val="tx1"/>
                </a:solidFill>
              </a:rPr>
              <a:t>Amanda Allard; </a:t>
            </a:r>
            <a:r>
              <a:rPr lang="en-US" dirty="0">
                <a:hlinkClick r:id="rId10"/>
              </a:rPr>
              <a:t>aallard@cheyennehousing.org</a:t>
            </a:r>
            <a:r>
              <a:rPr lang="en-US" dirty="0">
                <a:solidFill>
                  <a:schemeClr val="tx1"/>
                </a:solidFill>
              </a:rPr>
              <a:t> ; 307-633-8314</a:t>
            </a: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3855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44FCD0-79CA-4218-840F-0249E1BFDB8B}"/>
              </a:ext>
            </a:extLst>
          </p:cNvPr>
          <p:cNvSpPr txBox="1">
            <a:spLocks/>
          </p:cNvSpPr>
          <p:nvPr/>
        </p:nvSpPr>
        <p:spPr>
          <a:xfrm>
            <a:off x="424615" y="558198"/>
            <a:ext cx="8596668" cy="7242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2"/>
                </a:solidFill>
              </a:rPr>
              <a:t>2. Landlord Online Portal: </a:t>
            </a:r>
          </a:p>
        </p:txBody>
      </p:sp>
      <p:pic>
        <p:nvPicPr>
          <p:cNvPr id="5" name="Content Placeholder 4">
            <a:extLst>
              <a:ext uri="{FF2B5EF4-FFF2-40B4-BE49-F238E27FC236}">
                <a16:creationId xmlns:a16="http://schemas.microsoft.com/office/drawing/2014/main" id="{836A0F2F-1DCC-4A78-A7D5-83D1E37B7D8B}"/>
              </a:ext>
            </a:extLst>
          </p:cNvPr>
          <p:cNvPicPr>
            <a:picLocks noGrp="1" noChangeAspect="1"/>
          </p:cNvPicPr>
          <p:nvPr>
            <p:ph idx="1"/>
          </p:nvPr>
        </p:nvPicPr>
        <p:blipFill>
          <a:blip r:embed="rId2"/>
          <a:stretch>
            <a:fillRect/>
          </a:stretch>
        </p:blipFill>
        <p:spPr>
          <a:xfrm>
            <a:off x="0" y="1335492"/>
            <a:ext cx="12192000" cy="5522508"/>
          </a:xfrm>
          <a:prstGeom prst="rect">
            <a:avLst/>
          </a:prstGeom>
        </p:spPr>
      </p:pic>
    </p:spTree>
    <p:extLst>
      <p:ext uri="{BB962C8B-B14F-4D97-AF65-F5344CB8AC3E}">
        <p14:creationId xmlns:p14="http://schemas.microsoft.com/office/powerpoint/2010/main" val="348058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7F2AF5-C53D-47A7-A6CF-54B9826331C9}"/>
              </a:ext>
            </a:extLst>
          </p:cNvPr>
          <p:cNvSpPr/>
          <p:nvPr/>
        </p:nvSpPr>
        <p:spPr>
          <a:xfrm>
            <a:off x="1165123" y="2005780"/>
            <a:ext cx="899652" cy="13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127418-C01A-49EA-BCDE-7D1D5A0BB2C8}"/>
              </a:ext>
            </a:extLst>
          </p:cNvPr>
          <p:cNvPicPr>
            <a:picLocks noChangeAspect="1"/>
          </p:cNvPicPr>
          <p:nvPr/>
        </p:nvPicPr>
        <p:blipFill>
          <a:blip r:embed="rId2"/>
          <a:stretch>
            <a:fillRect/>
          </a:stretch>
        </p:blipFill>
        <p:spPr>
          <a:xfrm>
            <a:off x="352354" y="106712"/>
            <a:ext cx="5151949" cy="5015894"/>
          </a:xfrm>
          <a:prstGeom prst="rect">
            <a:avLst/>
          </a:prstGeom>
        </p:spPr>
      </p:pic>
      <p:sp>
        <p:nvSpPr>
          <p:cNvPr id="8" name="TextBox 7">
            <a:extLst>
              <a:ext uri="{FF2B5EF4-FFF2-40B4-BE49-F238E27FC236}">
                <a16:creationId xmlns:a16="http://schemas.microsoft.com/office/drawing/2014/main" id="{C1B09C44-2B23-479A-972E-F094D67AADE4}"/>
              </a:ext>
            </a:extLst>
          </p:cNvPr>
          <p:cNvSpPr txBox="1"/>
          <p:nvPr/>
        </p:nvSpPr>
        <p:spPr>
          <a:xfrm>
            <a:off x="5841967" y="106712"/>
            <a:ext cx="3824749" cy="7048083"/>
          </a:xfrm>
          <a:prstGeom prst="rect">
            <a:avLst/>
          </a:prstGeom>
          <a:noFill/>
        </p:spPr>
        <p:txBody>
          <a:bodyPr wrap="square" rtlCol="0">
            <a:spAutoFit/>
          </a:bodyPr>
          <a:lstStyle/>
          <a:p>
            <a:r>
              <a:rPr lang="en-US" sz="3600" dirty="0">
                <a:solidFill>
                  <a:schemeClr val="accent1">
                    <a:lumMod val="75000"/>
                  </a:schemeClr>
                </a:solidFill>
              </a:rPr>
              <a:t>Important tips about Registering:</a:t>
            </a:r>
          </a:p>
          <a:p>
            <a:endParaRPr lang="en-US" dirty="0">
              <a:solidFill>
                <a:schemeClr val="accent1">
                  <a:lumMod val="75000"/>
                </a:schemeClr>
              </a:solidFill>
            </a:endParaRPr>
          </a:p>
          <a:p>
            <a:pPr marL="342900" indent="-342900">
              <a:buAutoNum type="arabicPeriod"/>
            </a:pPr>
            <a:r>
              <a:rPr lang="en-US" sz="1600" dirty="0">
                <a:solidFill>
                  <a:schemeClr val="accent1">
                    <a:lumMod val="75000"/>
                  </a:schemeClr>
                </a:solidFill>
              </a:rPr>
              <a:t>You will need a one-time code that is provided by CHA.</a:t>
            </a:r>
          </a:p>
          <a:p>
            <a:pPr marL="342900" indent="-342900">
              <a:buAutoNum type="arabicPeriod"/>
            </a:pPr>
            <a:endParaRPr lang="en-US" sz="1600" dirty="0">
              <a:solidFill>
                <a:schemeClr val="accent1">
                  <a:lumMod val="75000"/>
                </a:schemeClr>
              </a:solidFill>
            </a:endParaRPr>
          </a:p>
          <a:p>
            <a:pPr marL="342900" indent="-342900">
              <a:buAutoNum type="arabicPeriod"/>
            </a:pPr>
            <a:r>
              <a:rPr lang="en-US" sz="1600" dirty="0">
                <a:solidFill>
                  <a:schemeClr val="accent1">
                    <a:lumMod val="75000"/>
                  </a:schemeClr>
                </a:solidFill>
              </a:rPr>
              <a:t>You will need to use the same email to register that is on file for your property at CHA. If you use Yardi software, you will need to add “+cha” to your email.</a:t>
            </a:r>
          </a:p>
          <a:p>
            <a:pPr marL="342900" indent="-342900">
              <a:buAutoNum type="arabicPeriod"/>
            </a:pPr>
            <a:endParaRPr lang="en-US" sz="1600" dirty="0">
              <a:solidFill>
                <a:schemeClr val="accent1">
                  <a:lumMod val="75000"/>
                </a:schemeClr>
              </a:solidFill>
            </a:endParaRPr>
          </a:p>
          <a:p>
            <a:pPr marL="342900" indent="-342900">
              <a:buAutoNum type="arabicPeriod"/>
            </a:pPr>
            <a:r>
              <a:rPr lang="en-US" sz="1600" dirty="0">
                <a:solidFill>
                  <a:schemeClr val="accent1">
                    <a:lumMod val="75000"/>
                  </a:schemeClr>
                </a:solidFill>
              </a:rPr>
              <a:t>You will be asked for your property’s tax identification code, so have that handy</a:t>
            </a:r>
          </a:p>
          <a:p>
            <a:pPr marL="342900" indent="-342900">
              <a:buAutoNum type="arabicPeriod"/>
            </a:pPr>
            <a:endParaRPr lang="en-US" sz="1600" dirty="0">
              <a:solidFill>
                <a:schemeClr val="accent1">
                  <a:lumMod val="75000"/>
                </a:schemeClr>
              </a:solidFill>
            </a:endParaRPr>
          </a:p>
          <a:p>
            <a:pPr marL="342900" indent="-342900">
              <a:buAutoNum type="arabicPeriod"/>
            </a:pPr>
            <a:r>
              <a:rPr lang="en-US" sz="1600" dirty="0">
                <a:solidFill>
                  <a:schemeClr val="accent1">
                    <a:lumMod val="75000"/>
                  </a:schemeClr>
                </a:solidFill>
              </a:rPr>
              <a:t>Only one account is allowed per property, so consider that if you will be sharing the login information (password) with others.</a:t>
            </a:r>
          </a:p>
          <a:p>
            <a:pPr marL="342900" indent="-342900">
              <a:buAutoNum type="arabicPeriod"/>
            </a:pPr>
            <a:endParaRPr lang="en-US" dirty="0">
              <a:solidFill>
                <a:schemeClr val="accent1">
                  <a:lumMod val="75000"/>
                </a:schemeClr>
              </a:solidFill>
            </a:endParaRPr>
          </a:p>
          <a:p>
            <a:pPr marL="342900" indent="-342900">
              <a:buAutoNum type="arabicPeriod"/>
            </a:pPr>
            <a:endParaRPr lang="en-US" dirty="0">
              <a:solidFill>
                <a:schemeClr val="accent1">
                  <a:lumMod val="75000"/>
                </a:schemeClr>
              </a:solidFill>
            </a:endParaRPr>
          </a:p>
          <a:p>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C3C6477A-1AD6-4B1E-985D-C5FA414CCAEA}"/>
              </a:ext>
            </a:extLst>
          </p:cNvPr>
          <p:cNvSpPr txBox="1"/>
          <p:nvPr/>
        </p:nvSpPr>
        <p:spPr>
          <a:xfrm>
            <a:off x="648929" y="5240594"/>
            <a:ext cx="4503174" cy="646331"/>
          </a:xfrm>
          <a:prstGeom prst="rect">
            <a:avLst/>
          </a:prstGeom>
          <a:noFill/>
        </p:spPr>
        <p:txBody>
          <a:bodyPr wrap="square" rtlCol="0">
            <a:spAutoFit/>
          </a:bodyPr>
          <a:lstStyle/>
          <a:p>
            <a:pPr algn="ctr"/>
            <a:r>
              <a:rPr lang="en-US" dirty="0"/>
              <a:t>***Email </a:t>
            </a:r>
            <a:r>
              <a:rPr lang="en-US" dirty="0">
                <a:highlight>
                  <a:srgbClr val="FFFF00"/>
                </a:highlight>
                <a:hlinkClick r:id="rId3">
                  <a:extLst>
                    <a:ext uri="{A12FA001-AC4F-418D-AE19-62706E023703}">
                      <ahyp:hlinkClr xmlns:ahyp="http://schemas.microsoft.com/office/drawing/2018/hyperlinkcolor" val="tx"/>
                    </a:ext>
                  </a:extLst>
                </a:hlinkClick>
              </a:rPr>
              <a:t>Rkirkbride@cheyennehousing.org</a:t>
            </a:r>
            <a:r>
              <a:rPr lang="en-US" dirty="0">
                <a:highlight>
                  <a:srgbClr val="FFFF00"/>
                </a:highlight>
              </a:rPr>
              <a:t> </a:t>
            </a:r>
            <a:r>
              <a:rPr lang="en-US" dirty="0"/>
              <a:t>for your registration code***</a:t>
            </a:r>
          </a:p>
        </p:txBody>
      </p:sp>
    </p:spTree>
    <p:extLst>
      <p:ext uri="{BB962C8B-B14F-4D97-AF65-F5344CB8AC3E}">
        <p14:creationId xmlns:p14="http://schemas.microsoft.com/office/powerpoint/2010/main" val="8172588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1185</TotalTime>
  <Words>1709</Words>
  <Application>Microsoft Office PowerPoint</Application>
  <PresentationFormat>Widescreen</PresentationFormat>
  <Paragraphs>163</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Trebuchet MS</vt:lpstr>
      <vt:lpstr>Wingdings 3</vt:lpstr>
      <vt:lpstr>Facet</vt:lpstr>
      <vt:lpstr>CHA Landlord Meeting</vt:lpstr>
      <vt:lpstr>Our Mission is to provide decent, safe, and sanitary housing to elderly, disabled, and economically disadvantaged families unable to obtain housing through conventional means.</vt:lpstr>
      <vt:lpstr>PowerPoint Presentation</vt:lpstr>
      <vt:lpstr>Today’s Agenda:  </vt:lpstr>
      <vt:lpstr>1. Meeting Norms: </vt:lpstr>
      <vt:lpstr>1. Methods of Contact: </vt:lpstr>
      <vt:lpstr>1. Contact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Landlord Rent Increase Policy:  </vt:lpstr>
      <vt:lpstr>2. Landlord Rent Increases – Due Dates:  </vt:lpstr>
      <vt:lpstr>2. Landlord Rent Increases –Submission Options: </vt:lpstr>
      <vt:lpstr>3. Reasonable Accommodations: </vt:lpstr>
      <vt:lpstr>4. Request for Tenancy Approval (RFTA)   to End of Process: </vt:lpstr>
      <vt:lpstr>4. Request for Tenancy Approval (RFTA)   to End of Process: </vt:lpstr>
      <vt:lpstr>4. Backgrounds &amp; Program Disqualifications: </vt:lpstr>
      <vt:lpstr>92006: The intent of this HUD form is for the CHA  to have someone to contact other than the Head of Household – not as a release for CHA to share documents and information about the client.  AROI: This is a new release form that can be completed by the Head of Household. The intent of this form is by request of the client, that specific documents or information be sent from CHA and/or discussed with the specified party.  </vt:lpstr>
      <vt:lpstr>PowerPoint Presentation</vt:lpstr>
      <vt:lpstr>PowerPoint Presentation</vt:lpstr>
      <vt:lpstr>PowerPoint Presentation</vt:lpstr>
      <vt:lpstr>How We Can Help You! </vt:lpstr>
      <vt:lpstr>Meeting Take A-Ways: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Allard</dc:creator>
  <cp:lastModifiedBy>Amanda Allard</cp:lastModifiedBy>
  <cp:revision>100</cp:revision>
  <dcterms:created xsi:type="dcterms:W3CDTF">2025-10-17T15:32:13Z</dcterms:created>
  <dcterms:modified xsi:type="dcterms:W3CDTF">2026-01-28T17:05:09Z</dcterms:modified>
</cp:coreProperties>
</file>